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360" r:id="rId2"/>
    <p:sldId id="2379" r:id="rId3"/>
    <p:sldId id="2392" r:id="rId4"/>
    <p:sldId id="2417" r:id="rId5"/>
    <p:sldId id="2419" r:id="rId6"/>
    <p:sldId id="2426" r:id="rId7"/>
    <p:sldId id="2415" r:id="rId8"/>
    <p:sldId id="2407" r:id="rId9"/>
    <p:sldId id="2408" r:id="rId10"/>
    <p:sldId id="2416" r:id="rId11"/>
    <p:sldId id="2429" r:id="rId12"/>
    <p:sldId id="2428" r:id="rId13"/>
    <p:sldId id="2489" r:id="rId14"/>
    <p:sldId id="2490" r:id="rId15"/>
    <p:sldId id="2326" r:id="rId16"/>
    <p:sldId id="2297" r:id="rId17"/>
    <p:sldId id="2300" r:id="rId18"/>
    <p:sldId id="2307" r:id="rId19"/>
    <p:sldId id="2299" r:id="rId20"/>
    <p:sldId id="2308" r:id="rId21"/>
    <p:sldId id="2430" r:id="rId22"/>
    <p:sldId id="2463" r:id="rId23"/>
    <p:sldId id="2439" r:id="rId24"/>
    <p:sldId id="2467" r:id="rId25"/>
    <p:sldId id="2473" r:id="rId26"/>
    <p:sldId id="2445" r:id="rId27"/>
    <p:sldId id="2475" r:id="rId28"/>
    <p:sldId id="2329" r:id="rId29"/>
    <p:sldId id="2330" r:id="rId30"/>
    <p:sldId id="2476" r:id="rId31"/>
    <p:sldId id="2332" r:id="rId32"/>
    <p:sldId id="2437" r:id="rId33"/>
    <p:sldId id="2438" r:id="rId34"/>
    <p:sldId id="2466" r:id="rId35"/>
    <p:sldId id="2465" r:id="rId36"/>
    <p:sldId id="2468" r:id="rId37"/>
    <p:sldId id="2495" r:id="rId38"/>
    <p:sldId id="2499" r:id="rId39"/>
    <p:sldId id="2498" r:id="rId40"/>
    <p:sldId id="2450" r:id="rId41"/>
    <p:sldId id="2451" r:id="rId42"/>
    <p:sldId id="2491" r:id="rId43"/>
    <p:sldId id="2493" r:id="rId44"/>
    <p:sldId id="2500" r:id="rId45"/>
    <p:sldId id="2501" r:id="rId46"/>
    <p:sldId id="2454" r:id="rId47"/>
    <p:sldId id="2455" r:id="rId48"/>
    <p:sldId id="2456" r:id="rId49"/>
    <p:sldId id="2457" r:id="rId50"/>
    <p:sldId id="2458" r:id="rId51"/>
    <p:sldId id="2459" r:id="rId52"/>
    <p:sldId id="2362" r:id="rId53"/>
    <p:sldId id="2520" r:id="rId54"/>
    <p:sldId id="2507" r:id="rId55"/>
    <p:sldId id="2506" r:id="rId56"/>
    <p:sldId id="2509" r:id="rId57"/>
    <p:sldId id="2508" r:id="rId58"/>
    <p:sldId id="2518" r:id="rId59"/>
    <p:sldId id="2519" r:id="rId60"/>
    <p:sldId id="2502" r:id="rId61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FF66"/>
    <a:srgbClr val="00FF00"/>
    <a:srgbClr val="666633"/>
    <a:srgbClr val="6699FF"/>
    <a:srgbClr val="CC99FF"/>
    <a:srgbClr val="FFCCCC"/>
    <a:srgbClr val="CCCC00"/>
    <a:srgbClr val="00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25F5C-EA86-4DBC-B5E2-2FF665D74E93}" type="datetimeFigureOut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DB43D-1254-422C-A88D-25B5BC46721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97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9F045A-D8A3-4335-9FD6-8EB8798AA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17B85A-1497-467A-99CD-FAE335697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1B7B77-87FE-4A92-88B9-FE16E5A3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27BF37-59FF-477C-AA0C-BAC7FB618D10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674C20-8E3A-435B-93C2-F196052C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A62108-32B4-4C26-8974-580A7B0F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49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00EA1A-206E-4386-8344-621B4EB8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A4BFEF-73A5-426A-9FE6-536597306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4F39A5-2AE3-4257-B43D-20FAE297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149BC7-6201-4279-AA36-EF7D72945D73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5BC3F26-E06B-4F63-8647-F8102D6B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3F1132-89BE-42B2-8988-31D115A6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89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FCF8316-5F10-4D21-8EF8-CD7122CA9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C6278E4-27B9-4A6A-975A-268726C5D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91D877-178F-43CF-9690-087E8CA8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E54B73-9EDB-43F0-B246-9D5A68980550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D33530-8BE5-49E9-8593-B02F56E7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1AFDE7-60DB-4EDA-B543-9F5CC84C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2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360194-79A1-4475-BFBE-0BD6E41CB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3F0622-9F14-4158-89BA-9B7E96C07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C4F1CA-0B89-4841-ABBE-E2E9712C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C6D0E8-3D82-4738-B62C-6234FBD5DC36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C11B28-2CB0-4FD5-8447-30AA9A60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26F8B3-F356-41EF-8FA1-63D4BACB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9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C5A72-6FB5-4064-B24A-FB1CBD2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5D6B132-86F0-428C-8B13-374C5F3E1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4C7228-E21C-446F-99D2-1A99FBF7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55860D-E2FC-48C4-8221-2138B7857882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7B6DBF-6BAF-446C-892E-94686BD1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BB0F27-8BA5-46D9-9E06-3856BEF1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16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8105A4-4707-44E6-A568-CA477410B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2A7883-112B-4D04-9BB3-D9E6E4F7E3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EDADFE5-B4B8-4392-B849-2D764EA0A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66D560E-0964-4130-BF76-36C7E5DC9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331F6F-5EAF-499A-A946-F2D9CA8270B0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010B7D-D2F8-436B-902C-17C3C18D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A64B5CE-1543-4122-B073-FAE6C7ED8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305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2787CE-E0EA-43DB-9AD1-A9D5FA6B4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589E70-51D9-43E2-9ADC-775911408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C2AD732-C864-4217-9F56-8D8168203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C0A2815-6375-4847-9C1B-F0E21DD7B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D6DD0E-445A-4BC2-8952-92F4FB07E5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316A3F7-77B9-469C-93BA-0F0E0107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20EF07-C0F9-4C86-A668-A3522022C1DE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811571-6EBD-4B0D-A44A-65F214A1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6E2A1FE-729B-4E9B-A321-1E7FFEE1E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98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7B7F5F-634A-4673-B653-EB7853CF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BDAF434-F323-4103-B5FE-807AE88F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FB0144-F224-426A-A7EC-5E677A814296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9E60A73-ADC8-441E-A64F-40892ABE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B1232F-4DFE-4FF2-85B0-FB36F8A0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891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B2BAC2-C720-463B-8A7F-E07DECC1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8C555D-49C0-46BE-8568-D377BB95BE54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D3C6A64-BF51-48C4-A7EC-316E1B97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5A9B6F-A66E-442B-ABF1-33FBC11E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805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0BF118-9965-4D68-B363-C6F333FD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69EC53-FAB9-4821-9521-DE929AA3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DD3C9D5-6C78-4FFB-BDCE-652FC310D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71AF91-E3C5-482B-AAD7-97C6005D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A53789-4669-483E-9A68-31C4749F14B7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1ABE7D-4411-412D-AC5D-DAFDBF3D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FE4572-3625-4096-AADE-5CE8641B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58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1E3487-F174-487C-B9B0-8BE399D41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918DFE0-8543-48C1-81CB-EA403788C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A7FBEA-E5D0-453D-A3C8-702BC32E5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0DA9549-D8AA-4477-87EC-1145FE32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303CB-1B72-45C2-AB71-FC4B94932BCE}" type="datetime1">
              <a:rPr lang="zh-TW" altLang="en-US" smtClean="0"/>
              <a:t>2023/9/16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918F54-AF92-4DE9-A04D-1C60201E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1C4046A-E1D0-44CF-9F27-2A90443B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85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929E1FE-A061-4A76-9AD3-670C659A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8072"/>
            <a:ext cx="11572142" cy="962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22AD3DB-7053-4251-9A39-DC4CF70F3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008" y="1424354"/>
            <a:ext cx="11599984" cy="5310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7D53EF-BBA8-44DB-99D8-46EEFD1B0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1607" y="6475414"/>
            <a:ext cx="10843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0EAC8F5-A6C6-48E5-8E58-1A93B55268F5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5701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標楷體" panose="03000509000000000000" pitchFamily="65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Arial" panose="020B0604020202020204" pitchFamily="34" charset="0"/>
          <a:ea typeface="標楷體" panose="03000509000000000000" pitchFamily="65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標楷體" panose="03000509000000000000" pitchFamily="65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標楷體" panose="03000509000000000000" pitchFamily="65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標楷體" panose="03000509000000000000" pitchFamily="65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標楷體" panose="03000509000000000000" pitchFamily="65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EB29CB1-DF94-4907-91F8-BE9EC6B5A573}"/>
              </a:ext>
            </a:extLst>
          </p:cNvPr>
          <p:cNvSpPr/>
          <p:nvPr/>
        </p:nvSpPr>
        <p:spPr>
          <a:xfrm>
            <a:off x="309846" y="195444"/>
            <a:ext cx="1133008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600" b="1" dirty="0">
                <a:ln>
                  <a:solidFill>
                    <a:srgbClr val="92D05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Facilitators and Barriers to Online Treatment Usage for Taiwanese People With and Without Experience</a:t>
            </a:r>
            <a:endParaRPr lang="zh-TW" altLang="en-US" sz="4600" dirty="0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A154DD7-856E-4130-B492-2D4C13F49D0C}"/>
              </a:ext>
            </a:extLst>
          </p:cNvPr>
          <p:cNvSpPr/>
          <p:nvPr/>
        </p:nvSpPr>
        <p:spPr>
          <a:xfrm>
            <a:off x="275172" y="2527618"/>
            <a:ext cx="116416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Ju-Chun Chien</a:t>
            </a:r>
            <a:r>
              <a:rPr lang="en-US" altLang="zh-TW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Samantha Shih</a:t>
            </a:r>
            <a:r>
              <a:rPr lang="en-US" altLang="zh-TW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Edward Wu</a:t>
            </a:r>
            <a:r>
              <a:rPr lang="en-US" altLang="zh-TW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TW" sz="3200" b="1" dirty="0">
                <a:latin typeface="Arial" panose="020B0604020202020204" pitchFamily="34" charset="0"/>
                <a:cs typeface="Arial" panose="020B0604020202020204" pitchFamily="34" charset="0"/>
              </a:rPr>
              <a:t>Louis Tsai</a:t>
            </a:r>
            <a:r>
              <a:rPr lang="en-US" altLang="zh-TW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TW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Department of Healthcare Administration, </a:t>
            </a:r>
            <a:b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Asia Eastern University of Science and Technology</a:t>
            </a:r>
          </a:p>
          <a:p>
            <a:pPr algn="ctr"/>
            <a:r>
              <a:rPr lang="en-US" altLang="zh-TW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 Morrison Academy Taichung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826B003-8E40-4DE9-B273-EF64348F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00" y="4860468"/>
            <a:ext cx="1707028" cy="18045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DB19FF-89EC-41CB-9112-EDE9B49D8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2" y="4783186"/>
            <a:ext cx="1846648" cy="19379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CBB3E25-1EB0-4B01-948D-58BBB082C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661" y="4829850"/>
            <a:ext cx="1730614" cy="1804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綵帶: 捲曲上傾 11">
            <a:extLst>
              <a:ext uri="{FF2B5EF4-FFF2-40B4-BE49-F238E27FC236}">
                <a16:creationId xmlns:a16="http://schemas.microsoft.com/office/drawing/2014/main" id="{BD64C7C3-70D6-433A-A120-21712324286E}"/>
              </a:ext>
            </a:extLst>
          </p:cNvPr>
          <p:cNvSpPr/>
          <p:nvPr/>
        </p:nvSpPr>
        <p:spPr>
          <a:xfrm>
            <a:off x="6031806" y="4705905"/>
            <a:ext cx="6012839" cy="2077296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  <a:gradFill flip="none" rotWithShape="1">
            <a:gsLst>
              <a:gs pos="0">
                <a:schemeClr val="accent4">
                  <a:lumMod val="50000"/>
                  <a:tint val="66000"/>
                  <a:satMod val="160000"/>
                </a:schemeClr>
              </a:gs>
              <a:gs pos="50000">
                <a:schemeClr val="accent4">
                  <a:lumMod val="50000"/>
                  <a:tint val="44500"/>
                  <a:satMod val="160000"/>
                </a:schemeClr>
              </a:gs>
              <a:gs pos="100000">
                <a:schemeClr val="accent4">
                  <a:lumMod val="5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81000" dist="63500" dir="10320000" algn="ctr" rotWithShape="0">
              <a:srgbClr val="000000">
                <a:alpha val="43137"/>
              </a:srgbClr>
            </a:outerShdw>
          </a:effectLst>
          <a:scene3d>
            <a:camera prst="obliqueBottom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ISQua’s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</a:t>
            </a:r>
            <a:r>
              <a:rPr lang="en-US" altLang="zh-TW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Conference</a:t>
            </a:r>
          </a:p>
          <a:p>
            <a:pPr algn="ctr"/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Seoul, Republic of Korea</a:t>
            </a:r>
          </a:p>
          <a:p>
            <a:pPr algn="ctr"/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29 August 2023, at 10:45</a:t>
            </a:r>
          </a:p>
          <a:p>
            <a:pPr algn="ctr"/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15-minute Oral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0619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8E2DD55-7037-4E35-B37F-9EAF73A0D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rgbClr val="00B0F0"/>
                </a:solidFill>
              </a:rPr>
              <a:t>A pilot study</a:t>
            </a:r>
            <a:r>
              <a:rPr lang="en-US" altLang="zh-TW" dirty="0"/>
              <a:t> with </a:t>
            </a:r>
            <a:r>
              <a:rPr lang="en-US" altLang="zh-TW" dirty="0">
                <a:solidFill>
                  <a:srgbClr val="FF0000"/>
                </a:solidFill>
              </a:rPr>
              <a:t>426</a:t>
            </a:r>
            <a:r>
              <a:rPr lang="en-US" altLang="zh-TW" dirty="0"/>
              <a:t> valid participants was conducted to test the quality and efficiency of the self-developed online questionnaire through the 7-point Likert scale.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rgbClr val="00B0F0"/>
                </a:solidFill>
              </a:rPr>
              <a:t>The main study </a:t>
            </a:r>
            <a:r>
              <a:rPr lang="en-US" altLang="zh-TW" dirty="0"/>
              <a:t>was surveyed online from October 26 to November 26 in 2022. The data were gathered using convenience sampling, with a total of </a:t>
            </a:r>
            <a:r>
              <a:rPr lang="en-US" altLang="zh-TW" dirty="0">
                <a:solidFill>
                  <a:srgbClr val="FF0000"/>
                </a:solidFill>
              </a:rPr>
              <a:t>1506</a:t>
            </a:r>
            <a:r>
              <a:rPr lang="en-US" altLang="zh-TW" dirty="0"/>
              <a:t> valid participants (88.10%) remaining after conducting the reverse wording attention check method.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563BC6-001E-4ED6-8B0C-D471D896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F4E2243-8475-4719-9370-9E173ACE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8072"/>
            <a:ext cx="6870237" cy="962513"/>
          </a:xfr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en-US" altLang="zh-TW" dirty="0"/>
              <a:t>Methods: Participants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955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8E2DD55-7037-4E35-B37F-9EAF73A0D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9" y="1424354"/>
            <a:ext cx="11790310" cy="5310553"/>
          </a:xfrm>
        </p:spPr>
        <p:txBody>
          <a:bodyPr>
            <a:normAutofit/>
          </a:bodyPr>
          <a:lstStyle/>
          <a:p>
            <a:r>
              <a:rPr lang="en-US" altLang="zh-TW" dirty="0"/>
              <a:t>The final research instrument contained 9 parts: Personal background information (14 items), OT benefits (6 statements), and OT barriers (8 statements). Moreover, behavioral intention (BI, 6 items), Attitude (ATT, 7 items), Subjective Norm (SN, 6 items), PBC: IT skills (ITS, 5 items), Training Needs (TN, 5 items), and OT Anxiety (ANX, 5 items) </a:t>
            </a:r>
          </a:p>
          <a:p>
            <a:r>
              <a:rPr lang="en-US" altLang="zh-TW" dirty="0"/>
              <a:t>After conducting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</a:rPr>
              <a:t>the attention check</a:t>
            </a:r>
            <a:r>
              <a:rPr lang="en-US" altLang="zh-TW" dirty="0"/>
              <a:t>,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</a:rPr>
              <a:t>the EFA</a:t>
            </a:r>
            <a:r>
              <a:rPr lang="en-US" altLang="zh-TW" dirty="0"/>
              <a:t>, and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</a:rPr>
              <a:t>the internal consistency tests</a:t>
            </a:r>
            <a:r>
              <a:rPr lang="en-US" altLang="zh-TW" dirty="0"/>
              <a:t>, the final self-developed online questionnaire on a seven-point Likert scale had good </a:t>
            </a:r>
            <a:r>
              <a:rPr lang="en-US" altLang="zh-TW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construct validity</a:t>
            </a:r>
            <a:r>
              <a:rPr lang="en-US" altLang="zh-TW" dirty="0"/>
              <a:t> (total variance explained from </a:t>
            </a:r>
            <a:r>
              <a:rPr lang="en-US" altLang="zh-TW" dirty="0">
                <a:solidFill>
                  <a:srgbClr val="FF0000"/>
                </a:solidFill>
              </a:rPr>
              <a:t>57.28%</a:t>
            </a:r>
            <a:r>
              <a:rPr lang="en-US" altLang="zh-TW" dirty="0"/>
              <a:t> to </a:t>
            </a:r>
            <a:r>
              <a:rPr lang="en-US" altLang="zh-TW" dirty="0">
                <a:solidFill>
                  <a:srgbClr val="FF0000"/>
                </a:solidFill>
              </a:rPr>
              <a:t>73.13%</a:t>
            </a:r>
            <a:r>
              <a:rPr lang="en-US" altLang="zh-TW" dirty="0"/>
              <a:t>) and </a:t>
            </a:r>
            <a:r>
              <a:rPr lang="en-US" altLang="zh-TW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reliability</a:t>
            </a:r>
            <a:r>
              <a:rPr lang="en-US" altLang="zh-TW" dirty="0"/>
              <a:t> (Cronbach’s alpha from</a:t>
            </a:r>
            <a:r>
              <a:rPr lang="en-US" altLang="zh-TW" dirty="0">
                <a:solidFill>
                  <a:srgbClr val="FF0000"/>
                </a:solidFill>
              </a:rPr>
              <a:t> .87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en-US" altLang="zh-TW" dirty="0"/>
              <a:t>to </a:t>
            </a:r>
            <a:r>
              <a:rPr lang="en-US" altLang="zh-TW" dirty="0">
                <a:solidFill>
                  <a:srgbClr val="FF0000"/>
                </a:solidFill>
              </a:rPr>
              <a:t>.91</a:t>
            </a:r>
            <a:r>
              <a:rPr lang="en-US" altLang="zh-TW" dirty="0"/>
              <a:t>).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563BC6-001E-4ED6-8B0C-D471D896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11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F4E2243-8475-4719-9370-9E173ACE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198072"/>
            <a:ext cx="6870237" cy="962513"/>
          </a:xfr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en-US" altLang="zh-TW" dirty="0"/>
              <a:t>Methods: Instrument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526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A1042E4E-F975-4193-B000-9152BC49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" y="98796"/>
            <a:ext cx="11922711" cy="1232856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Table1: Summary of the validity and reliability of</a:t>
            </a:r>
            <a:br>
              <a:rPr lang="en-US" altLang="zh-TW" sz="4000" dirty="0"/>
            </a:br>
            <a:r>
              <a:rPr lang="en-US" altLang="zh-TW" sz="4000" dirty="0"/>
              <a:t>              the self-developed questionnaires </a:t>
            </a:r>
            <a:endParaRPr lang="zh-TW" altLang="en-US" sz="4000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77DB9BB-0E8E-403C-AF10-FA0D880E0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062762"/>
              </p:ext>
            </p:extLst>
          </p:nvPr>
        </p:nvGraphicFramePr>
        <p:xfrm>
          <a:off x="133164" y="1331652"/>
          <a:ext cx="11887201" cy="4906091"/>
        </p:xfrm>
        <a:graphic>
          <a:graphicData uri="http://schemas.openxmlformats.org/drawingml/2006/table">
            <a:tbl>
              <a:tblPr/>
              <a:tblGrid>
                <a:gridCol w="1663440">
                  <a:extLst>
                    <a:ext uri="{9D8B030D-6E8A-4147-A177-3AD203B41FA5}">
                      <a16:colId xmlns:a16="http://schemas.microsoft.com/office/drawing/2014/main" val="732357952"/>
                    </a:ext>
                  </a:extLst>
                </a:gridCol>
                <a:gridCol w="665826">
                  <a:extLst>
                    <a:ext uri="{9D8B030D-6E8A-4147-A177-3AD203B41FA5}">
                      <a16:colId xmlns:a16="http://schemas.microsoft.com/office/drawing/2014/main" val="280933974"/>
                    </a:ext>
                  </a:extLst>
                </a:gridCol>
                <a:gridCol w="1038687">
                  <a:extLst>
                    <a:ext uri="{9D8B030D-6E8A-4147-A177-3AD203B41FA5}">
                      <a16:colId xmlns:a16="http://schemas.microsoft.com/office/drawing/2014/main" val="2271788497"/>
                    </a:ext>
                  </a:extLst>
                </a:gridCol>
                <a:gridCol w="772357">
                  <a:extLst>
                    <a:ext uri="{9D8B030D-6E8A-4147-A177-3AD203B41FA5}">
                      <a16:colId xmlns:a16="http://schemas.microsoft.com/office/drawing/2014/main" val="98876882"/>
                    </a:ext>
                  </a:extLst>
                </a:gridCol>
                <a:gridCol w="1056443">
                  <a:extLst>
                    <a:ext uri="{9D8B030D-6E8A-4147-A177-3AD203B41FA5}">
                      <a16:colId xmlns:a16="http://schemas.microsoft.com/office/drawing/2014/main" val="3142880743"/>
                    </a:ext>
                  </a:extLst>
                </a:gridCol>
                <a:gridCol w="541538">
                  <a:extLst>
                    <a:ext uri="{9D8B030D-6E8A-4147-A177-3AD203B41FA5}">
                      <a16:colId xmlns:a16="http://schemas.microsoft.com/office/drawing/2014/main" val="3369162797"/>
                    </a:ext>
                  </a:extLst>
                </a:gridCol>
                <a:gridCol w="1660124">
                  <a:extLst>
                    <a:ext uri="{9D8B030D-6E8A-4147-A177-3AD203B41FA5}">
                      <a16:colId xmlns:a16="http://schemas.microsoft.com/office/drawing/2014/main" val="1968175533"/>
                    </a:ext>
                  </a:extLst>
                </a:gridCol>
                <a:gridCol w="843379">
                  <a:extLst>
                    <a:ext uri="{9D8B030D-6E8A-4147-A177-3AD203B41FA5}">
                      <a16:colId xmlns:a16="http://schemas.microsoft.com/office/drawing/2014/main" val="1309201117"/>
                    </a:ext>
                  </a:extLst>
                </a:gridCol>
                <a:gridCol w="2195419">
                  <a:extLst>
                    <a:ext uri="{9D8B030D-6E8A-4147-A177-3AD203B41FA5}">
                      <a16:colId xmlns:a16="http://schemas.microsoft.com/office/drawing/2014/main" val="1726655758"/>
                    </a:ext>
                  </a:extLst>
                </a:gridCol>
                <a:gridCol w="1449988">
                  <a:extLst>
                    <a:ext uri="{9D8B030D-6E8A-4147-A177-3AD203B41FA5}">
                      <a16:colId xmlns:a16="http://schemas.microsoft.com/office/drawing/2014/main" val="324124429"/>
                    </a:ext>
                  </a:extLst>
                </a:gridCol>
              </a:tblGrid>
              <a:tr h="735440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Variable</a:t>
                      </a:r>
                    </a:p>
                    <a:p>
                      <a:pPr algn="l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(</a:t>
                      </a:r>
                      <a:r>
                        <a:rPr lang="en-US" altLang="zh-TW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= 1506)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#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# of Items to Delete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Item</a:t>
                      </a:r>
                      <a:endParaRPr lang="zh-TW" altLang="en-US" sz="2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Item</a:t>
                      </a:r>
                      <a:endParaRPr lang="zh-TW" altLang="en-US" sz="2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α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400" b="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Variance Explained</a:t>
                      </a:r>
                      <a:endParaRPr lang="en-US" altLang="zh-TW" sz="2400" b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KMO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PAF</a:t>
                      </a:r>
                    </a:p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Communalities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Factor Loadings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483038"/>
                  </a:ext>
                </a:extLst>
              </a:tr>
              <a:tr h="53173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 Attitude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7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5.66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.97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.87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57.28%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.89 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.35 ~ .65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.61 ~ .86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232479"/>
                  </a:ext>
                </a:extLst>
              </a:tr>
              <a:tr h="53173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Subjective Norm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6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4.94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.91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68.44%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.83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.52 ~ .83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.68 ~ .83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196777"/>
                  </a:ext>
                </a:extLst>
              </a:tr>
              <a:tr h="53173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IT Skills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5.67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.91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73.13%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.87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.47 ~ .75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.70 ~ .93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607269"/>
                  </a:ext>
                </a:extLst>
              </a:tr>
              <a:tr h="53173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altLang="zh-TW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OT Training Needs</a:t>
                      </a:r>
                      <a:endParaRPr lang="zh-TW" alt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4.22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1.31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.91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72.97%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.39 ~ .80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.64 ~ .92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01205"/>
                  </a:ext>
                </a:extLst>
              </a:tr>
              <a:tr h="531733">
                <a:tc>
                  <a:txBody>
                    <a:bodyPr/>
                    <a:lstStyle/>
                    <a:p>
                      <a:pPr marL="180000" algn="l" fontAlgn="b"/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OT</a:t>
                      </a:r>
                      <a:r>
                        <a:rPr lang="zh-TW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Anxiety</a:t>
                      </a:r>
                      <a:endParaRPr lang="zh-TW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2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3.36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1.22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.85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62.86%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.77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.39 ~ .68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.61 ~ .81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081986"/>
                  </a:ext>
                </a:extLst>
              </a:tr>
              <a:tr h="531733">
                <a:tc>
                  <a:txBody>
                    <a:bodyPr/>
                    <a:lstStyle/>
                    <a:p>
                      <a:pPr marL="18000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Behavioral Intention </a:t>
                      </a:r>
                      <a:endParaRPr lang="zh-TW" altLang="en-US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6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0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5.16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.90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67.46%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.86 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.49 ~ .68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altLang="zh-TW" sz="2600" b="0" i="0" u="none" strike="noStrike" baseline="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.74 ~ .82</a:t>
                      </a:r>
                    </a:p>
                  </a:txBody>
                  <a:tcPr marL="14580" marR="14580" marT="1458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224171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94FA4D3-C58D-4E2D-9B93-E8AC4D20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6AAA7E5-2F1E-4190-BECF-CB545053358E}"/>
              </a:ext>
            </a:extLst>
          </p:cNvPr>
          <p:cNvSpPr/>
          <p:nvPr/>
        </p:nvSpPr>
        <p:spPr>
          <a:xfrm>
            <a:off x="5147285" y="2767423"/>
            <a:ext cx="2440417" cy="34703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A1A20D9-20BC-4BCA-BFDD-28248CA8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Definition Of Terms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A2162B6-5964-42E5-81D5-EF4C1D002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1160586"/>
            <a:ext cx="11599984" cy="557432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Attitude Toward the Behavior (ATT)</a:t>
            </a:r>
            <a:b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</a:b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Online treatment is positively or negatively valued by the person.</a:t>
            </a:r>
            <a:r>
              <a:rPr lang="en-US" altLang="zh-TW" dirty="0"/>
              <a:t> The higher the average score, the more positive an individual’s attitude toward online treatment.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Subjective Norm (SN)</a:t>
            </a:r>
            <a:b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</a:b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The degree to which a person perceived significant others believed they should use or not to use online treatment. </a:t>
            </a:r>
            <a:r>
              <a:rPr lang="en-US" altLang="zh-TW" dirty="0"/>
              <a:t>The higher the mean score meant the more social support the person perceived.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Perceived Behavioral Control: IT Skills (PBC:</a:t>
            </a:r>
            <a:r>
              <a:rPr lang="zh-TW" altLang="en-US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 </a:t>
            </a: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ITS)</a:t>
            </a:r>
            <a:b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</a:b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The degree to which a person’s perception of his or her IT ability to perform online treatment. </a:t>
            </a:r>
            <a:r>
              <a:rPr lang="en-US" altLang="zh-TW" dirty="0"/>
              <a:t>The higher the mean score, the more the person believed that his or her IT skills were sufficient to perform online treatment. </a:t>
            </a:r>
          </a:p>
          <a:p>
            <a:pPr marL="514350" indent="-514350">
              <a:buFont typeface="+mj-lt"/>
              <a:buAutoNum type="arabicPeriod"/>
            </a:pP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1421655-79B0-4E96-B366-822F4DE0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34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35A714-6756-4F12-8729-40E162C2B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58" y="205891"/>
            <a:ext cx="11766088" cy="652901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altLang="zh-TW" sz="3000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Online Treatment Training Needs (OT_TN)</a:t>
            </a:r>
            <a:br>
              <a:rPr lang="en-US" altLang="zh-TW" sz="3000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</a:b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A person’s willingness to enhance knowledge and skills in online treatment through training.</a:t>
            </a:r>
            <a:r>
              <a:rPr lang="en-US" altLang="zh-TW" dirty="0"/>
              <a:t> The higher the mean score, the more the person considered the necessity of acquiring further knowledge on online treatment.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Online Treatment Anxiety (OT_ANX)</a:t>
            </a:r>
            <a:b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</a:b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The degree to which a person’s perception of his or her anxiety in front of online treatment. </a:t>
            </a:r>
            <a:r>
              <a:rPr lang="en-US" altLang="zh-TW" dirty="0"/>
              <a:t>The higher the mean score, the more the person felt uncomfortable and worry about online treatment usage.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  <a:t>Online Treatment Behavioral Intention (OT_BI)</a:t>
            </a:r>
            <a:b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</a:rPr>
            </a:br>
            <a:r>
              <a:rPr lang="en-US" altLang="zh-TW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F0"/>
                </a:solidFill>
              </a:rPr>
              <a:t>A person’s readiness to engage in online treatment. </a:t>
            </a:r>
            <a:r>
              <a:rPr lang="en-US" altLang="zh-TW" dirty="0"/>
              <a:t>The higher the mean score, the stronger the online treatment usage intention.</a:t>
            </a:r>
            <a:endParaRPr lang="en-US" altLang="zh-TW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endParaRPr lang="en-US" altLang="zh-TW" dirty="0">
              <a:ln>
                <a:solidFill>
                  <a:schemeClr val="bg2">
                    <a:lumMod val="10000"/>
                  </a:schemeClr>
                </a:solidFill>
              </a:ln>
            </a:endParaRPr>
          </a:p>
          <a:p>
            <a:pPr marL="514350" indent="-514350">
              <a:buFont typeface="+mj-lt"/>
              <a:buAutoNum type="arabicPeriod" startAt="4"/>
            </a:pPr>
            <a:endParaRPr lang="en-US" altLang="zh-TW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B0F0"/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172F2C-18C1-473B-9E60-7B7F1EBF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421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DC15994-6AFA-47E5-8AF5-0CC24831A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281992"/>
              </p:ext>
            </p:extLst>
          </p:nvPr>
        </p:nvGraphicFramePr>
        <p:xfrm>
          <a:off x="195308" y="1036229"/>
          <a:ext cx="11691892" cy="514425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21717">
                  <a:extLst>
                    <a:ext uri="{9D8B030D-6E8A-4147-A177-3AD203B41FA5}">
                      <a16:colId xmlns:a16="http://schemas.microsoft.com/office/drawing/2014/main" val="643567727"/>
                    </a:ext>
                  </a:extLst>
                </a:gridCol>
                <a:gridCol w="10670175">
                  <a:extLst>
                    <a:ext uri="{9D8B030D-6E8A-4147-A177-3AD203B41FA5}">
                      <a16:colId xmlns:a16="http://schemas.microsoft.com/office/drawing/2014/main" val="816696810"/>
                    </a:ext>
                  </a:extLst>
                </a:gridCol>
              </a:tblGrid>
              <a:tr h="7393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我認為「視訊診療」能節省舟車往返的時間。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think telemedicine can effectively save travel time.</a:t>
                      </a:r>
                      <a:endParaRPr lang="zh-TW" altLang="en-US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546461"/>
                  </a:ext>
                </a:extLst>
              </a:tr>
              <a:tr h="7190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我認為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</a:t>
                      </a: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能</a:t>
                      </a: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降低外出感染病毒的風險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believe telemedicine can reduce the risk of contracting the virus when going out.</a:t>
                      </a:r>
                      <a:endParaRPr lang="zh-TW" altLang="en-US" sz="2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56888"/>
                  </a:ext>
                </a:extLst>
              </a:tr>
              <a:tr h="7393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我認為「視訊診療」能服務無法外出就醫的病人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think telemedicine can serve those who cannot go out for medical treatment.</a:t>
                      </a:r>
                      <a:endParaRPr lang="zh-TW" altLang="en-US" sz="2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56359"/>
                  </a:ext>
                </a:extLst>
              </a:tr>
              <a:tr h="551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我認為「視訊診療」有利於病情的追蹤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think telemedicine can be helpful for disease tracking.</a:t>
                      </a:r>
                      <a:endParaRPr lang="zh-TW" altLang="en-US" sz="2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788522"/>
                  </a:ext>
                </a:extLst>
              </a:tr>
              <a:tr h="7393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疫情期間採用</a:t>
                      </a: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「視訊診療」能滿足我的就醫需求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Telemedicine meets my medical needs during the pandemic.</a:t>
                      </a:r>
                      <a:endParaRPr lang="zh-TW" altLang="en-US" sz="21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0063"/>
                  </a:ext>
                </a:extLst>
              </a:tr>
              <a:tr h="5513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我認為「視訊診療」是高便利性的醫療服務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believe telemedicine is a high-convenience medical service.</a:t>
                      </a:r>
                      <a:endParaRPr lang="zh-TW" altLang="en-US" sz="21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91707"/>
                  </a:ext>
                </a:extLst>
              </a:tr>
              <a:tr h="644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ATT07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我認為在台灣發展</a:t>
                      </a:r>
                      <a:r>
                        <a:rPr lang="zh-TW" altLang="en-US" sz="21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</a:t>
                      </a:r>
                      <a:r>
                        <a:rPr lang="zh-TW" altLang="en-US" sz="21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有其必要性</a:t>
                      </a:r>
                      <a:r>
                        <a:rPr lang="zh-TW" altLang="en-US" sz="2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1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en-US" altLang="zh-TW" sz="21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think it is necessary to develop telemedicine in Taiwan.</a:t>
                      </a:r>
                      <a:endParaRPr lang="zh-TW" altLang="en-US" sz="21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134094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B25B910A-EF79-40A1-9E50-036B443B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03058"/>
            <a:ext cx="11572142" cy="837976"/>
          </a:xfrm>
        </p:spPr>
        <p:txBody>
          <a:bodyPr/>
          <a:lstStyle/>
          <a:p>
            <a:r>
              <a:rPr lang="en-US" altLang="zh-TW" dirty="0"/>
              <a:t>Attitude Toward the Behavior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F1003F0-D4AF-4A91-875D-C601C0D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005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60852D4-3F62-4AA2-A961-35A6697B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8073"/>
            <a:ext cx="11572142" cy="769594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Subjective Norm</a:t>
            </a:r>
            <a:endParaRPr lang="zh-TW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28EC0D3-82C1-487C-978A-6BF21AEEB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54841"/>
              </p:ext>
            </p:extLst>
          </p:nvPr>
        </p:nvGraphicFramePr>
        <p:xfrm>
          <a:off x="223429" y="1156013"/>
          <a:ext cx="11403379" cy="45720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18846">
                  <a:extLst>
                    <a:ext uri="{9D8B030D-6E8A-4147-A177-3AD203B41FA5}">
                      <a16:colId xmlns:a16="http://schemas.microsoft.com/office/drawing/2014/main" val="643567727"/>
                    </a:ext>
                  </a:extLst>
                </a:gridCol>
                <a:gridCol w="10484533">
                  <a:extLst>
                    <a:ext uri="{9D8B030D-6E8A-4147-A177-3AD203B41FA5}">
                      <a16:colId xmlns:a16="http://schemas.microsoft.com/office/drawing/2014/main" val="816696810"/>
                    </a:ext>
                  </a:extLst>
                </a:gridCol>
              </a:tblGrid>
              <a:tr h="52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lang="en-US" altLang="zh-TW" sz="2000" b="0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DFKai-SB"/>
                        </a:rPr>
                        <a:t>SN01</a:t>
                      </a:r>
                      <a:endParaRPr sz="2000" b="0" u="none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DFKai-SB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我的家人支持我以「視訊診療」的方式就醫。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My family supports me to use telemedicine.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546461"/>
                  </a:ext>
                </a:extLst>
              </a:tr>
              <a:tr h="5360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lang="en-US" altLang="zh-TW" sz="2000" b="0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DFKai-SB"/>
                        </a:rPr>
                        <a:t>SN02</a:t>
                      </a:r>
                      <a:endParaRPr sz="2000" b="0" u="none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DFKai-SB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我所重視的人贊成我以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「視訊診療」的方式就醫。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Significant others approve of my use of telemedicine.</a:t>
                      </a:r>
                      <a:endParaRPr lang="zh-TW" altLang="en-US" sz="2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56888"/>
                  </a:ext>
                </a:extLst>
              </a:tr>
              <a:tr h="52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lang="en-US" altLang="zh-TW" sz="2000" b="0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DFKai-SB"/>
                        </a:rPr>
                        <a:t>SN03</a:t>
                      </a:r>
                      <a:endParaRPr sz="2000" b="0" u="none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DFKai-SB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我的醫師會認為我適合使用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My doctor thinks I am suitable for telemedicine.</a:t>
                      </a:r>
                      <a:endParaRPr lang="zh-TW" altLang="en-US" sz="2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56359"/>
                  </a:ext>
                </a:extLst>
              </a:tr>
              <a:tr h="52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lang="en-US" altLang="zh-TW" sz="2000" b="0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DFKai-SB"/>
                        </a:rPr>
                        <a:t>SN04</a:t>
                      </a:r>
                      <a:endParaRPr sz="2000" b="0" u="none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DFKai-SB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醫療院所鼓勵患者使用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Medical institutions encourage patients to use </a:t>
                      </a:r>
                      <a:r>
                        <a:rPr lang="en-US" altLang="zh-TW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0063"/>
                  </a:ext>
                </a:extLst>
              </a:tr>
              <a:tr h="52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lang="en-US" altLang="zh-TW" sz="2000" b="0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DFKai-SB"/>
                        </a:rPr>
                        <a:t>SN05</a:t>
                      </a:r>
                      <a:endParaRPr sz="2000" b="0" u="none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DFKai-SB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大眾傳播媒體大力宣傳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的服務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The mass media actively promote the service of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91707"/>
                  </a:ext>
                </a:extLst>
              </a:tr>
              <a:tr h="52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DFKai-SB"/>
                        <a:buNone/>
                      </a:pPr>
                      <a:r>
                        <a:rPr lang="en-US" altLang="zh-TW" sz="2000" b="0" u="none" strike="noStrike" cap="none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DFKai-SB"/>
                        </a:rPr>
                        <a:t>SN06</a:t>
                      </a:r>
                      <a:endParaRPr sz="2000" b="0" u="none" strike="noStrike" cap="none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DFKai-SB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政府積極制定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「視訊診療」的相關配套措施。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The government actively develop various supporting policy for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098462"/>
                  </a:ext>
                </a:extLst>
              </a:tr>
            </a:tbl>
          </a:graphicData>
        </a:graphic>
      </p:graphicFrame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A00FA7-EA23-4F10-982D-F531A31C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594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FAACE18-2A0E-4023-AA57-84B64BB7D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965583"/>
              </p:ext>
            </p:extLst>
          </p:nvPr>
        </p:nvGraphicFramePr>
        <p:xfrm>
          <a:off x="296726" y="1069751"/>
          <a:ext cx="11699475" cy="45720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93123">
                  <a:extLst>
                    <a:ext uri="{9D8B030D-6E8A-4147-A177-3AD203B41FA5}">
                      <a16:colId xmlns:a16="http://schemas.microsoft.com/office/drawing/2014/main" val="643567727"/>
                    </a:ext>
                  </a:extLst>
                </a:gridCol>
                <a:gridCol w="10706352">
                  <a:extLst>
                    <a:ext uri="{9D8B030D-6E8A-4147-A177-3AD203B41FA5}">
                      <a16:colId xmlns:a16="http://schemas.microsoft.com/office/drawing/2014/main" val="816696810"/>
                    </a:ext>
                  </a:extLst>
                </a:gridCol>
              </a:tblGrid>
              <a:tr h="564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sng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ITS01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i="0" u="none" strike="sng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遇到疑難雜症我習慣先上網查資料找解方</a:t>
                      </a:r>
                      <a:r>
                        <a:rPr lang="zh-TW" altLang="en-US" sz="2200" b="1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Whenever there is a problem, I will firstly search for solutions on the Internet. </a:t>
                      </a:r>
                      <a:endParaRPr lang="zh-TW" altLang="en-US" sz="22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546461"/>
                  </a:ext>
                </a:extLst>
              </a:tr>
              <a:tr h="564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ITS02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我能熟練使用線上視訊軟體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can use online video software proficiently.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56888"/>
                  </a:ext>
                </a:extLst>
              </a:tr>
              <a:tr h="564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ITS03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我能進行資訊設備簡易故障排除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can perform simple troubleshooting of information equipment.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56359"/>
                  </a:ext>
                </a:extLst>
              </a:tr>
              <a:tr h="564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ITS04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我能獨立完成就醫時的網路預約掛號程序。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can successfully schedule a medical appointment online alone.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0063"/>
                  </a:ext>
                </a:extLst>
              </a:tr>
              <a:tr h="5671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ITS05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家中的硬體設備能符合「視訊診療」的規格要求</a:t>
                      </a:r>
                      <a:r>
                        <a:rPr lang="zh-TW" altLang="en-US" sz="2200" b="1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The hardware equipment in my house meets the requirements of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91707"/>
                  </a:ext>
                </a:extLst>
              </a:tr>
              <a:tr h="638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ITS06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我認為自己能順暢操作遠距視訊診療系統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believe that I can operate the telemedicine system smoothly.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9099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293B2BF6-2846-4AA8-969B-7A8C8ECB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42" y="52737"/>
            <a:ext cx="11572142" cy="962513"/>
          </a:xfrm>
        </p:spPr>
        <p:txBody>
          <a:bodyPr/>
          <a:lstStyle/>
          <a:p>
            <a:r>
              <a:rPr lang="en-US" altLang="zh-TW" dirty="0"/>
              <a:t>PBC:</a:t>
            </a:r>
            <a:r>
              <a:rPr lang="zh-TW" altLang="en-US" dirty="0"/>
              <a:t> </a:t>
            </a:r>
            <a:r>
              <a:rPr lang="en-US" altLang="zh-TW" dirty="0"/>
              <a:t>IT Skills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6355AE-8CD3-43A6-A366-D6F18C279DA5}"/>
              </a:ext>
            </a:extLst>
          </p:cNvPr>
          <p:cNvSpPr/>
          <p:nvPr/>
        </p:nvSpPr>
        <p:spPr>
          <a:xfrm>
            <a:off x="4100110" y="6332307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.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F791DC9-E077-4659-8108-2EBA4E98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38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FAACE18-2A0E-4023-AA57-84B64BB7D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175747"/>
              </p:ext>
            </p:extLst>
          </p:nvPr>
        </p:nvGraphicFramePr>
        <p:xfrm>
          <a:off x="191110" y="1154049"/>
          <a:ext cx="11572141" cy="42172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30556">
                  <a:extLst>
                    <a:ext uri="{9D8B030D-6E8A-4147-A177-3AD203B41FA5}">
                      <a16:colId xmlns:a16="http://schemas.microsoft.com/office/drawing/2014/main" val="643567727"/>
                    </a:ext>
                  </a:extLst>
                </a:gridCol>
                <a:gridCol w="10641585">
                  <a:extLst>
                    <a:ext uri="{9D8B030D-6E8A-4147-A177-3AD203B41FA5}">
                      <a16:colId xmlns:a16="http://schemas.microsoft.com/office/drawing/2014/main" val="816696810"/>
                    </a:ext>
                  </a:extLst>
                </a:gridCol>
              </a:tblGrid>
              <a:tr h="8434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我想要參加「視訊診療系統」的操作使用課程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want to take part in the </a:t>
                      </a: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telemedicine </a:t>
                      </a: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system operation program.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546461"/>
                  </a:ext>
                </a:extLst>
              </a:tr>
              <a:tr h="8434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想要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學習以</a:t>
                      </a: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APP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記錄個人基本生命徵象數據</a:t>
                      </a:r>
                      <a:endParaRPr lang="en-US" altLang="zh-TW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am willing to learn to record personal basic vital signs with apps.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56888"/>
                  </a:ext>
                </a:extLst>
              </a:tr>
              <a:tr h="8434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想要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參加增進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視訊醫病溝通品質的課程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want to take a course to improve the quality of telemedicine communication.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56359"/>
                  </a:ext>
                </a:extLst>
              </a:tr>
              <a:tr h="8434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想要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參加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視訊診療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病患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權益須知的課程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want to attend a course on the rights of patients in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0063"/>
                  </a:ext>
                </a:extLst>
              </a:tr>
              <a:tr h="8434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TN</a:t>
                      </a:r>
                      <a:r>
                        <a:rPr lang="en-US" sz="21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想要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參加檢驗報告數據</a:t>
                      </a: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/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圖表的解讀課程</a:t>
                      </a:r>
                      <a:endParaRPr lang="en-US" altLang="zh-TW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want to take a course on interpreting inspection report data/graphs.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91707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293B2BF6-2846-4AA8-969B-7A8C8ECB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42" y="52737"/>
            <a:ext cx="11572142" cy="962513"/>
          </a:xfrm>
        </p:spPr>
        <p:txBody>
          <a:bodyPr/>
          <a:lstStyle/>
          <a:p>
            <a:r>
              <a:rPr lang="en-US" altLang="zh-TW" dirty="0"/>
              <a:t>OT Training Needs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6355AE-8CD3-43A6-A366-D6F18C279DA5}"/>
              </a:ext>
            </a:extLst>
          </p:cNvPr>
          <p:cNvSpPr/>
          <p:nvPr/>
        </p:nvSpPr>
        <p:spPr>
          <a:xfrm>
            <a:off x="4100110" y="6332307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.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33236C-634A-4298-B264-BEF31974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592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FAACE18-2A0E-4023-AA57-84B64BB7D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33850"/>
              </p:ext>
            </p:extLst>
          </p:nvPr>
        </p:nvGraphicFramePr>
        <p:xfrm>
          <a:off x="188684" y="977146"/>
          <a:ext cx="11572141" cy="56693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04740">
                  <a:extLst>
                    <a:ext uri="{9D8B030D-6E8A-4147-A177-3AD203B41FA5}">
                      <a16:colId xmlns:a16="http://schemas.microsoft.com/office/drawing/2014/main" val="643567727"/>
                    </a:ext>
                  </a:extLst>
                </a:gridCol>
                <a:gridCol w="10467401">
                  <a:extLst>
                    <a:ext uri="{9D8B030D-6E8A-4147-A177-3AD203B41FA5}">
                      <a16:colId xmlns:a16="http://schemas.microsoft.com/office/drawing/2014/main" val="816696810"/>
                    </a:ext>
                  </a:extLst>
                </a:gridCol>
              </a:tblGrid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面對「視訊診療」，我擔心聽不懂醫師的提問。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 front of telemedicine, I am worried that I can’t fully understand the doctor’s questions.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546461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面對「視訊診療」，我較難清楚描述自己的病症。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 front of telemedicine, I have difficulty in describing my symptoms clearly.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56888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面對「視訊診療」，我的專注力會明顯下降。</a:t>
                      </a:r>
                      <a:endParaRPr lang="en-US" altLang="zh-TW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 front of telemedicine, my concentration will drop significantly.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56359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面對「視訊診療」，我會有被人盯著看的壓迫感。</a:t>
                      </a:r>
                      <a:endParaRPr lang="en-US" altLang="zh-TW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 front of telemedicine, it makes me feel oppressed.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0063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面對「視訊診療」，我就是感到渾身不自在。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feel uncomfortable in front of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91707"/>
                  </a:ext>
                </a:extLst>
              </a:tr>
              <a:tr h="4331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sng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面對「視訊診療」，我在意自己的外表形象。</a:t>
                      </a:r>
                      <a:endParaRPr lang="en-US" altLang="zh-TW" sz="22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 front of telemedicine, I care about my appearance. </a:t>
                      </a:r>
                      <a:endParaRPr lang="zh-TW" altLang="en-US" sz="2200" b="1" i="0" u="none" strike="sng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9099"/>
                  </a:ext>
                </a:extLst>
              </a:tr>
              <a:tr h="4012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sng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ANX07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面對「視訊診療」，我介意會被全程錄影。</a:t>
                      </a:r>
                      <a:endParaRPr lang="en-US" altLang="zh-TW" sz="2200" b="1" strike="sng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strike="sng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 front of telemedicine, I mind being Videotaped the whole time.</a:t>
                      </a:r>
                      <a:endParaRPr lang="zh-TW" altLang="en-US" sz="2200" b="1" i="0" u="none" strike="sng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134094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293B2BF6-2846-4AA8-969B-7A8C8ECB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42" y="52737"/>
            <a:ext cx="11572142" cy="962513"/>
          </a:xfrm>
        </p:spPr>
        <p:txBody>
          <a:bodyPr/>
          <a:lstStyle/>
          <a:p>
            <a:r>
              <a:rPr lang="en-US" altLang="zh-TW" dirty="0"/>
              <a:t>OT</a:t>
            </a:r>
            <a:r>
              <a:rPr lang="zh-TW" altLang="en-US" dirty="0"/>
              <a:t> </a:t>
            </a:r>
            <a:r>
              <a:rPr lang="en-US" altLang="zh-TW" dirty="0"/>
              <a:t>Anxiety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6355AE-8CD3-43A6-A366-D6F18C279DA5}"/>
              </a:ext>
            </a:extLst>
          </p:cNvPr>
          <p:cNvSpPr/>
          <p:nvPr/>
        </p:nvSpPr>
        <p:spPr>
          <a:xfrm>
            <a:off x="4100110" y="6332307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. 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B7C4C-FAC9-4C31-ACC6-CA830560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598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16C50C-A7F5-4A59-BF97-E2F0EB63B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8072"/>
            <a:ext cx="4569098" cy="962513"/>
          </a:xfr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1C5A02-A820-4C9E-A83D-E3885D69D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Online Treatment</a:t>
            </a:r>
            <a:r>
              <a:rPr lang="en-US" altLang="zh-TW" dirty="0"/>
              <a:t>, also referred to as </a:t>
            </a:r>
            <a:r>
              <a:rPr lang="en-US" altLang="zh-TW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telemedicine</a:t>
            </a:r>
            <a:r>
              <a:rPr lang="en-US" altLang="zh-TW" dirty="0"/>
              <a:t>, was a health-related service by means of </a:t>
            </a:r>
            <a:r>
              <a:rPr lang="en-US" altLang="zh-TW" dirty="0">
                <a:ln>
                  <a:solidFill>
                    <a:srgbClr val="92D050"/>
                  </a:solidFill>
                </a:ln>
                <a:solidFill>
                  <a:srgbClr val="0000CC"/>
                </a:solidFill>
              </a:rPr>
              <a:t>information and communication technology (ICT)</a:t>
            </a:r>
            <a:r>
              <a:rPr lang="en-US" altLang="zh-TW" dirty="0"/>
              <a:t> in order to provide timely medical diagnosis, treatment and monitoring of patients at any location.</a:t>
            </a:r>
          </a:p>
          <a:p>
            <a:r>
              <a:rPr lang="en-US" altLang="zh-TW" dirty="0"/>
              <a:t>The major </a:t>
            </a:r>
            <a:r>
              <a:rPr lang="en-US" altLang="zh-TW" u="heavy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advantages</a:t>
            </a:r>
            <a:r>
              <a:rPr lang="en-US" altLang="zh-TW" dirty="0"/>
              <a:t> of online treatment were: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CCFF66"/>
                  </a:solidFill>
                </a:ln>
              </a:rPr>
              <a:t>To deliver treatments for isolated populations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(Parmar et al., 2015)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CCFF66"/>
                  </a:solidFill>
                </a:ln>
              </a:rPr>
              <a:t>More convenient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(Dorsey et al., 2020)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CCFF66"/>
                  </a:solidFill>
                </a:ln>
              </a:rPr>
              <a:t>Cheaper</a:t>
            </a:r>
            <a:r>
              <a:rPr lang="en-US" altLang="zh-TW" dirty="0"/>
              <a:t>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200" dirty="0" err="1">
                <a:solidFill>
                  <a:schemeClr val="bg1">
                    <a:lumMod val="50000"/>
                  </a:schemeClr>
                </a:solidFill>
              </a:rPr>
              <a:t>Lakshin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 et al., 2021; Wootton, 2001)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CCFF66"/>
                  </a:solidFill>
                </a:ln>
              </a:rPr>
              <a:t>To spare the time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200" dirty="0" err="1">
                <a:solidFill>
                  <a:schemeClr val="bg1">
                    <a:lumMod val="50000"/>
                  </a:schemeClr>
                </a:solidFill>
              </a:rPr>
              <a:t>Caponnetto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 et al., 2022)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CCFF66"/>
                  </a:solidFill>
                </a:ln>
              </a:rPr>
              <a:t>To prevent infection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(Kapoor</a:t>
            </a:r>
            <a:r>
              <a:rPr lang="zh-TW" altLang="en-US" sz="2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et al., 2020)</a:t>
            </a:r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375CD96-57B9-4878-8A3B-D3DE7B8D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744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FAACE18-2A0E-4023-AA57-84B64BB7D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711678"/>
              </p:ext>
            </p:extLst>
          </p:nvPr>
        </p:nvGraphicFramePr>
        <p:xfrm>
          <a:off x="226622" y="1033532"/>
          <a:ext cx="11669369" cy="45720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24979">
                  <a:extLst>
                    <a:ext uri="{9D8B030D-6E8A-4147-A177-3AD203B41FA5}">
                      <a16:colId xmlns:a16="http://schemas.microsoft.com/office/drawing/2014/main" val="643567727"/>
                    </a:ext>
                  </a:extLst>
                </a:gridCol>
                <a:gridCol w="10744390">
                  <a:extLst>
                    <a:ext uri="{9D8B030D-6E8A-4147-A177-3AD203B41FA5}">
                      <a16:colId xmlns:a16="http://schemas.microsoft.com/office/drawing/2014/main" val="816696810"/>
                    </a:ext>
                  </a:extLst>
                </a:gridCol>
              </a:tblGrid>
              <a:tr h="5640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我願意嘗試採用「視訊診療」的服務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am willing to use telemedicine.</a:t>
                      </a:r>
                      <a:endParaRPr lang="zh-TW" altLang="en-US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546461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我已經準備好隨時可以使用</a:t>
                      </a:r>
                      <a:r>
                        <a:rPr lang="zh-TW" altLang="en-US" sz="2200" b="1" dirty="0"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「視訊診療」的服務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am ready and able to use telemedicine at any time.</a:t>
                      </a:r>
                      <a:endParaRPr lang="zh-TW" altLang="en-US" sz="2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456888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我願意更新設備以提升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「距視訊診療」</a:t>
                      </a: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的品質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TW" sz="2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 am willing to update my equipment to improve the quality of telemedicine.</a:t>
                      </a:r>
                      <a:endParaRPr lang="zh-TW" altLang="en-US" sz="22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756359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我願意關注</a:t>
                      </a:r>
                      <a:r>
                        <a:rPr lang="zh-TW" altLang="en-US" sz="2200" b="1" dirty="0"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「視訊診療」的相關報導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am willing to pay attention to news on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0063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我願意了解</a:t>
                      </a:r>
                      <a:r>
                        <a:rPr lang="zh-TW" altLang="en-US" sz="2200" b="1" dirty="0"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「遠距視訊診療」</a:t>
                      </a: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的法令規章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would like to know the laws and regulations of telemedicine.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991707"/>
                  </a:ext>
                </a:extLst>
              </a:tr>
              <a:tr h="5227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</a:t>
                      </a:r>
                      <a:r>
                        <a:rPr lang="en-US" sz="22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我會推薦他人使用</a:t>
                      </a:r>
                      <a:r>
                        <a:rPr lang="zh-TW" altLang="en-US" sz="2200" b="1" dirty="0"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「視訊診療」的服務</a:t>
                      </a:r>
                      <a:r>
                        <a:rPr lang="zh-TW" alt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。</a:t>
                      </a:r>
                      <a:endParaRPr lang="en-US" altLang="zh-TW" sz="2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22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  <a:sym typeface="Arial"/>
                        </a:rPr>
                        <a:t>I would recommend telemedicine to others.</a:t>
                      </a:r>
                      <a:endParaRPr lang="zh-TW" altLang="en-US" sz="2200" b="1" i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39099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293B2BF6-2846-4AA8-969B-7A8C8ECB8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8072"/>
            <a:ext cx="11572142" cy="718627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Behavioral Intention 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11077-ED7B-4F4B-8F98-946A9B7F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18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8E2DD55-7037-4E35-B37F-9EAF73A0D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Descriptive statistics, exploratory factor analysis (EFA), reliability analysis, contingency table analysis, ANOVA, correlation analysis, and multiple stepwise regression were utilized for data analysis.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563BC6-001E-4ED6-8B0C-D471D896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F4E2243-8475-4719-9370-9E173ACE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14" y="179905"/>
            <a:ext cx="9019987" cy="962513"/>
          </a:xfr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en-US" altLang="zh-TW" dirty="0"/>
              <a:t>Methods: Statistical Analysis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5819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B62577-151E-47B4-B51B-85B00DBA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13" y="1380684"/>
            <a:ext cx="11665879" cy="535422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solidFill>
                  <a:srgbClr val="FF0000"/>
                </a:solidFill>
              </a:rPr>
              <a:t>Ninety percent</a:t>
            </a:r>
            <a:r>
              <a:rPr lang="en-US" altLang="zh-TW" dirty="0"/>
              <a:t> of the participants (</a:t>
            </a:r>
            <a:r>
              <a:rPr lang="en-US" altLang="zh-TW" i="1" dirty="0"/>
              <a:t>n </a:t>
            </a:r>
            <a:r>
              <a:rPr lang="en-US" altLang="zh-TW" dirty="0"/>
              <a:t>= 1356) knew of online treatment service; moreover, they displayed a </a:t>
            </a:r>
            <a:r>
              <a:rPr lang="en-US" altLang="zh-TW" dirty="0">
                <a:solidFill>
                  <a:srgbClr val="FF0000"/>
                </a:solidFill>
              </a:rPr>
              <a:t>positive intention</a:t>
            </a:r>
            <a:r>
              <a:rPr lang="en-US" altLang="zh-TW" dirty="0"/>
              <a:t> to use online treatment (5.16 ± 1.15). The majority of people could find someone to handle online treatment issues (</a:t>
            </a:r>
            <a:r>
              <a:rPr lang="en-US" altLang="zh-TW" i="1" dirty="0"/>
              <a:t>n </a:t>
            </a:r>
            <a:r>
              <a:rPr lang="en-US" altLang="zh-TW" dirty="0"/>
              <a:t>= 1239, </a:t>
            </a:r>
            <a:r>
              <a:rPr lang="en-US" altLang="zh-TW" dirty="0">
                <a:solidFill>
                  <a:srgbClr val="FF0000"/>
                </a:solidFill>
              </a:rPr>
              <a:t>82.3%</a:t>
            </a:r>
            <a:r>
              <a:rPr lang="en-US" altLang="zh-TW" dirty="0"/>
              <a:t>), and about </a:t>
            </a:r>
            <a:r>
              <a:rPr lang="en-US" altLang="zh-TW" dirty="0">
                <a:solidFill>
                  <a:srgbClr val="FF0000"/>
                </a:solidFill>
              </a:rPr>
              <a:t>55%</a:t>
            </a:r>
            <a:r>
              <a:rPr lang="en-US" altLang="zh-TW" dirty="0"/>
              <a:t> of the participants had online treatment experience (</a:t>
            </a:r>
            <a:r>
              <a:rPr lang="en-US" altLang="zh-TW" i="1" dirty="0"/>
              <a:t>n </a:t>
            </a:r>
            <a:r>
              <a:rPr lang="en-US" altLang="zh-TW" dirty="0"/>
              <a:t>= 825). About half of participants (</a:t>
            </a:r>
            <a:r>
              <a:rPr lang="en-US" altLang="zh-TW" i="1" dirty="0"/>
              <a:t>n </a:t>
            </a:r>
            <a:r>
              <a:rPr lang="en-US" altLang="zh-TW" dirty="0"/>
              <a:t>= 752, </a:t>
            </a:r>
            <a:r>
              <a:rPr lang="en-US" altLang="zh-TW" dirty="0">
                <a:solidFill>
                  <a:srgbClr val="FF0000"/>
                </a:solidFill>
              </a:rPr>
              <a:t>49.9%</a:t>
            </a:r>
            <a:r>
              <a:rPr lang="en-US" altLang="zh-TW" dirty="0"/>
              <a:t>) considered online treatment was as effective as or better than in-person treatment.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The three most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facilitators</a:t>
            </a:r>
            <a:r>
              <a:rPr lang="en-US" altLang="zh-TW" dirty="0"/>
              <a:t> for online treatment usage were: (1) Be unable to attend all doctor visits (</a:t>
            </a:r>
            <a:r>
              <a:rPr lang="en-US" altLang="zh-TW" i="1" dirty="0"/>
              <a:t>n </a:t>
            </a:r>
            <a:r>
              <a:rPr lang="en-US" altLang="zh-TW" dirty="0"/>
              <a:t>= 636, </a:t>
            </a:r>
            <a:r>
              <a:rPr lang="en-US" altLang="zh-TW" dirty="0">
                <a:solidFill>
                  <a:srgbClr val="FF0000"/>
                </a:solidFill>
              </a:rPr>
              <a:t>42.2%</a:t>
            </a:r>
            <a:r>
              <a:rPr lang="en-US" altLang="zh-TW" dirty="0"/>
              <a:t>), (2) Follow the anti-coronavirus measures (</a:t>
            </a:r>
            <a:r>
              <a:rPr lang="en-US" altLang="zh-TW" i="1" dirty="0"/>
              <a:t>n </a:t>
            </a:r>
            <a:r>
              <a:rPr lang="en-US" altLang="zh-TW" dirty="0"/>
              <a:t>= 415, </a:t>
            </a:r>
            <a:r>
              <a:rPr lang="en-US" altLang="zh-TW" dirty="0">
                <a:solidFill>
                  <a:srgbClr val="FF0000"/>
                </a:solidFill>
              </a:rPr>
              <a:t>27.6%</a:t>
            </a:r>
            <a:r>
              <a:rPr lang="en-US" altLang="zh-TW" dirty="0"/>
              <a:t>), and (3) Prevent infections (</a:t>
            </a:r>
            <a:r>
              <a:rPr lang="en-US" altLang="zh-TW" i="1" dirty="0"/>
              <a:t>n </a:t>
            </a:r>
            <a:r>
              <a:rPr lang="en-US" altLang="zh-TW" dirty="0"/>
              <a:t>= 217, </a:t>
            </a:r>
            <a:r>
              <a:rPr lang="en-US" altLang="zh-TW" dirty="0">
                <a:solidFill>
                  <a:srgbClr val="FF0000"/>
                </a:solidFill>
              </a:rPr>
              <a:t>14.4%</a:t>
            </a:r>
            <a:r>
              <a:rPr lang="en-US" altLang="zh-TW" dirty="0"/>
              <a:t>).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0DFE7F-0D7F-49FA-B7CE-4FF0816E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22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F104FEC-5336-4DC1-8757-5CF669EE7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8072"/>
            <a:ext cx="3037024" cy="962513"/>
          </a:xfr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8214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B62577-151E-47B4-B51B-85B00DBA6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14" y="218004"/>
            <a:ext cx="11747920" cy="65169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zh-TW" dirty="0"/>
              <a:t>The three most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concerns</a:t>
            </a:r>
            <a:r>
              <a:rPr lang="en-US" altLang="zh-TW" dirty="0"/>
              <a:t> for online treatment usage were: (1) Increase the risk of diagnostic errors (</a:t>
            </a:r>
            <a:r>
              <a:rPr lang="en-US" altLang="zh-TW" i="1" dirty="0"/>
              <a:t>n </a:t>
            </a:r>
            <a:r>
              <a:rPr lang="en-US" altLang="zh-TW" dirty="0"/>
              <a:t>= 808, </a:t>
            </a:r>
            <a:r>
              <a:rPr lang="en-US" altLang="zh-TW" dirty="0">
                <a:solidFill>
                  <a:srgbClr val="FF0000"/>
                </a:solidFill>
              </a:rPr>
              <a:t>53.7%</a:t>
            </a:r>
            <a:r>
              <a:rPr lang="en-US" altLang="zh-TW" dirty="0"/>
              <a:t>), (2) Be difficult to discuss conditions on camera (</a:t>
            </a:r>
            <a:r>
              <a:rPr lang="en-US" altLang="zh-TW" i="1" dirty="0"/>
              <a:t>n </a:t>
            </a:r>
            <a:r>
              <a:rPr lang="en-US" altLang="zh-TW" dirty="0"/>
              <a:t>= 195, </a:t>
            </a:r>
            <a:r>
              <a:rPr lang="en-US" altLang="zh-TW" dirty="0">
                <a:solidFill>
                  <a:srgbClr val="FF0000"/>
                </a:solidFill>
              </a:rPr>
              <a:t>12.9%</a:t>
            </a:r>
            <a:r>
              <a:rPr lang="en-US" altLang="zh-TW" dirty="0"/>
              <a:t>), and (3) Have poor picture or sound quality (</a:t>
            </a:r>
            <a:r>
              <a:rPr lang="en-US" altLang="zh-TW" i="1" dirty="0"/>
              <a:t>n </a:t>
            </a:r>
            <a:r>
              <a:rPr lang="en-US" altLang="zh-TW" dirty="0"/>
              <a:t>= 176, </a:t>
            </a:r>
            <a:r>
              <a:rPr lang="en-US" altLang="zh-TW" dirty="0">
                <a:solidFill>
                  <a:srgbClr val="FF0000"/>
                </a:solidFill>
              </a:rPr>
              <a:t>11.7%</a:t>
            </a:r>
            <a:r>
              <a:rPr lang="en-US" altLang="zh-TW" dirty="0"/>
              <a:t>).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dirty="0"/>
              <a:t>Participants who were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female</a:t>
            </a:r>
            <a:r>
              <a:rPr lang="en-US" altLang="zh-TW" dirty="0"/>
              <a:t>, had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higher education</a:t>
            </a:r>
            <a:r>
              <a:rPr lang="en-US" altLang="zh-TW" dirty="0"/>
              <a:t>, had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full-time job</a:t>
            </a:r>
            <a:r>
              <a:rPr lang="en-US" altLang="zh-TW" dirty="0"/>
              <a:t>, were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married</a:t>
            </a:r>
            <a:r>
              <a:rPr lang="en-US" altLang="zh-TW" dirty="0"/>
              <a:t>, and could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7030A0"/>
                </a:solidFill>
              </a:rPr>
              <a:t>visit doctors independently</a:t>
            </a:r>
            <a:r>
              <a:rPr lang="en-US" altLang="zh-TW" dirty="0"/>
              <a:t> showed significantly higher intention to engage in online treatment, respectively. In addition, participants who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knew of online treatment service</a:t>
            </a:r>
            <a:r>
              <a:rPr lang="en-US" altLang="zh-TW" dirty="0"/>
              <a:t>, had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OT experience</a:t>
            </a:r>
            <a:r>
              <a:rPr lang="en-US" altLang="zh-TW" dirty="0"/>
              <a:t>, used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medical APPs</a:t>
            </a:r>
            <a:r>
              <a:rPr lang="en-US" altLang="zh-TW" dirty="0"/>
              <a:t>, could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find someone to handle OT issues</a:t>
            </a:r>
            <a:r>
              <a:rPr lang="en-US" altLang="zh-TW" dirty="0"/>
              <a:t>, had </a:t>
            </a:r>
            <a:r>
              <a:rPr lang="en-US" altLang="zh-TW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</a:rPr>
              <a:t>positive OT service evaluation </a:t>
            </a:r>
            <a:r>
              <a:rPr lang="en-US" altLang="zh-TW" dirty="0"/>
              <a:t>reported significantly higher levels of intention to adopt OT, respectively.</a:t>
            </a:r>
          </a:p>
          <a:p>
            <a:pPr marL="514350" indent="-514350">
              <a:buFont typeface="+mj-lt"/>
              <a:buAutoNum type="arabicPeriod" startAt="3"/>
            </a:pPr>
            <a:endParaRPr lang="zh-TW" altLang="en-US" dirty="0"/>
          </a:p>
          <a:p>
            <a:pPr marL="514350" indent="-514350">
              <a:buFont typeface="+mj-lt"/>
              <a:buAutoNum type="arabicPeriod" startAt="3"/>
            </a:pPr>
            <a:endParaRPr lang="en-US" altLang="zh-TW" dirty="0"/>
          </a:p>
          <a:p>
            <a:pPr marL="514350" indent="-514350">
              <a:buFont typeface="+mj-lt"/>
              <a:buAutoNum type="arabicPeriod" startAt="3"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0DFE7F-0D7F-49FA-B7CE-4FF0816E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5085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FB59D5-2C2D-4993-9CE4-6C4A0330C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36" y="230114"/>
            <a:ext cx="11844810" cy="650479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altLang="zh-TW" dirty="0"/>
              <a:t>Compared to people without online treatment experience, those with OT experience revealed significant higher scores in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Behavioral Intention</a:t>
            </a:r>
            <a:r>
              <a:rPr lang="en-US" altLang="zh-TW" dirty="0"/>
              <a:t>,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Attitude</a:t>
            </a:r>
            <a:r>
              <a:rPr lang="en-US" altLang="zh-TW" dirty="0"/>
              <a:t>,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Subjective Norm</a:t>
            </a:r>
            <a:r>
              <a:rPr lang="en-US" altLang="zh-TW" dirty="0"/>
              <a:t>, </a:t>
            </a: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PBC: IT Skills</a:t>
            </a:r>
            <a:r>
              <a:rPr lang="en-US" altLang="zh-TW" dirty="0"/>
              <a:t>, respectively. In addition, people without OT experience reported a significant higher score on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OT Training Needs</a:t>
            </a:r>
            <a:r>
              <a:rPr lang="en-US" altLang="zh-TW" dirty="0"/>
              <a:t> and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OT Anxiety</a:t>
            </a:r>
            <a:r>
              <a:rPr lang="en-US" altLang="zh-TW" dirty="0"/>
              <a:t>, respectively.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altLang="zh-TW" dirty="0"/>
              <a:t>Compared to people without online treatment experience, there was a significant amount of people </a:t>
            </a:r>
            <a:r>
              <a:rPr lang="en-US" altLang="zh-TW" dirty="0">
                <a:ln>
                  <a:solidFill>
                    <a:srgbClr val="00FF00"/>
                  </a:solidFill>
                </a:ln>
              </a:rPr>
              <a:t>with OT experience</a:t>
            </a:r>
            <a:r>
              <a:rPr lang="en-US" altLang="zh-TW" dirty="0"/>
              <a:t> chose “</a:t>
            </a:r>
            <a:r>
              <a:rPr lang="en-US" altLang="zh-TW" dirty="0">
                <a:ln>
                  <a:solidFill>
                    <a:schemeClr val="accent4"/>
                  </a:solidFill>
                </a:ln>
              </a:rPr>
              <a:t>Follow the anti-coronavirus measures</a:t>
            </a:r>
            <a:r>
              <a:rPr lang="en-US" altLang="zh-TW" dirty="0"/>
              <a:t>” as their main reason. On the other hand, a greater proportion of people </a:t>
            </a:r>
            <a:r>
              <a:rPr lang="en-US" altLang="zh-TW" dirty="0">
                <a:ln>
                  <a:solidFill>
                    <a:srgbClr val="00FF00"/>
                  </a:solidFill>
                </a:ln>
                <a:solidFill>
                  <a:sysClr val="windowText" lastClr="000000"/>
                </a:solidFill>
              </a:rPr>
              <a:t>without OT experience </a:t>
            </a:r>
            <a:r>
              <a:rPr lang="en-US" altLang="zh-TW" dirty="0"/>
              <a:t>chose “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Prevent infections</a:t>
            </a:r>
            <a:r>
              <a:rPr lang="en-US" altLang="zh-TW" dirty="0"/>
              <a:t>,” “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Request by the physician</a:t>
            </a:r>
            <a:r>
              <a:rPr lang="en-US" altLang="zh-TW" dirty="0"/>
              <a:t>,” and “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Provide plenty of usage incentives</a:t>
            </a:r>
            <a:r>
              <a:rPr lang="en-US" altLang="zh-TW" dirty="0"/>
              <a:t>” as their main reason to use OT.  </a:t>
            </a:r>
          </a:p>
          <a:p>
            <a:pPr marL="514350" indent="-514350">
              <a:buFont typeface="+mj-lt"/>
              <a:buAutoNum type="arabicPeriod" startAt="5"/>
            </a:pPr>
            <a:endParaRPr lang="en-US" altLang="zh-TW" dirty="0"/>
          </a:p>
          <a:p>
            <a:pPr marL="514350" indent="-514350">
              <a:buFont typeface="+mj-lt"/>
              <a:buAutoNum type="arabicPeriod" startAt="5"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D615B7-0993-4DF4-A48F-4E2F49F7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2244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AE35D7-046F-48C7-8E16-3F730E4A1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91" y="314894"/>
            <a:ext cx="11772143" cy="6420014"/>
          </a:xfrm>
        </p:spPr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en-US" altLang="zh-TW" dirty="0"/>
              <a:t>Compared to people without online treatment experience, there was a significant amount of people </a:t>
            </a:r>
            <a:r>
              <a:rPr lang="en-US" altLang="zh-TW" dirty="0">
                <a:ln>
                  <a:solidFill>
                    <a:srgbClr val="00FF00"/>
                  </a:solidFill>
                </a:ln>
              </a:rPr>
              <a:t>with OT experience</a:t>
            </a:r>
            <a:r>
              <a:rPr lang="en-US" altLang="zh-TW" dirty="0"/>
              <a:t> chose “</a:t>
            </a:r>
            <a:r>
              <a:rPr lang="en-US" altLang="zh-TW" dirty="0">
                <a:ln>
                  <a:solidFill>
                    <a:schemeClr val="accent4"/>
                  </a:solidFill>
                </a:ln>
              </a:rPr>
              <a:t>Have poor picture or sound quality</a:t>
            </a:r>
            <a:r>
              <a:rPr lang="en-US" altLang="zh-TW" dirty="0"/>
              <a:t>” and “</a:t>
            </a:r>
            <a:r>
              <a:rPr lang="en-US" altLang="zh-TW" dirty="0">
                <a:ln>
                  <a:solidFill>
                    <a:schemeClr val="accent4"/>
                  </a:solidFill>
                </a:ln>
              </a:rPr>
              <a:t>Have an unstable Power/Internet connection</a:t>
            </a:r>
            <a:r>
              <a:rPr lang="en-US" altLang="zh-TW" dirty="0"/>
              <a:t>” as their main concern. On the other hand, a greater proportion of people </a:t>
            </a:r>
            <a:r>
              <a:rPr lang="en-US" altLang="zh-TW" dirty="0">
                <a:ln>
                  <a:solidFill>
                    <a:srgbClr val="00FF00"/>
                  </a:solidFill>
                </a:ln>
              </a:rPr>
              <a:t>without OT experience </a:t>
            </a:r>
            <a:r>
              <a:rPr lang="en-US" altLang="zh-TW" dirty="0"/>
              <a:t>chose “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Increase the risk of diagnostic errors</a:t>
            </a:r>
            <a:r>
              <a:rPr lang="en-US" altLang="zh-TW" dirty="0"/>
              <a:t>,” “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Don’t know how to perform the software system</a:t>
            </a:r>
            <a:r>
              <a:rPr lang="en-US" altLang="zh-TW" dirty="0"/>
              <a:t>,” and “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Lack the hardware equipment at home</a:t>
            </a:r>
            <a:r>
              <a:rPr lang="en-US" altLang="zh-TW" dirty="0"/>
              <a:t>” as their main concern to use OT. 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D2BE66-0A45-4A22-B633-5CCF4654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413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84800AC-0967-4599-8E0B-22B4DD74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0A022D7-FF72-4AA1-9EB9-25D557ECADA4}"/>
              </a:ext>
            </a:extLst>
          </p:cNvPr>
          <p:cNvSpPr txBox="1"/>
          <p:nvPr/>
        </p:nvSpPr>
        <p:spPr>
          <a:xfrm rot="383370">
            <a:off x="635592" y="5194633"/>
            <a:ext cx="8776008" cy="646331"/>
          </a:xfrm>
          <a:prstGeom prst="rect">
            <a:avLst/>
          </a:prstGeom>
          <a:solidFill>
            <a:srgbClr val="CCCC00"/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Personal Background Information</a:t>
            </a:r>
            <a:endParaRPr lang="zh-TW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804B9B77-2220-40FC-87D3-3F034D5BF8F4}"/>
              </a:ext>
            </a:extLst>
          </p:cNvPr>
          <p:cNvSpPr/>
          <p:nvPr/>
        </p:nvSpPr>
        <p:spPr>
          <a:xfrm>
            <a:off x="4169752" y="5825512"/>
            <a:ext cx="1574463" cy="899184"/>
          </a:xfrm>
          <a:prstGeom prst="triangle">
            <a:avLst/>
          </a:prstGeom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波浪 4">
            <a:extLst>
              <a:ext uri="{FF2B5EF4-FFF2-40B4-BE49-F238E27FC236}">
                <a16:creationId xmlns:a16="http://schemas.microsoft.com/office/drawing/2014/main" id="{04DBF689-8D9D-43EC-9F63-332D1F14A039}"/>
              </a:ext>
            </a:extLst>
          </p:cNvPr>
          <p:cNvSpPr/>
          <p:nvPr/>
        </p:nvSpPr>
        <p:spPr>
          <a:xfrm>
            <a:off x="638947" y="1750212"/>
            <a:ext cx="3215637" cy="2132195"/>
          </a:xfrm>
          <a:prstGeom prst="wave">
            <a:avLst>
              <a:gd name="adj1" fmla="val 12500"/>
              <a:gd name="adj2" fmla="val -477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Without OT Exp.</a:t>
            </a:r>
            <a:endParaRPr lang="zh-TW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波浪 5">
            <a:extLst>
              <a:ext uri="{FF2B5EF4-FFF2-40B4-BE49-F238E27FC236}">
                <a16:creationId xmlns:a16="http://schemas.microsoft.com/office/drawing/2014/main" id="{CEE8FE8B-62A7-4C91-A953-59F914D2190F}"/>
              </a:ext>
            </a:extLst>
          </p:cNvPr>
          <p:cNvSpPr/>
          <p:nvPr/>
        </p:nvSpPr>
        <p:spPr>
          <a:xfrm>
            <a:off x="7460031" y="284001"/>
            <a:ext cx="2410141" cy="787232"/>
          </a:xfrm>
          <a:prstGeom prst="wav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latin typeface="Arial" panose="020B0604020202020204" pitchFamily="34" charset="0"/>
                <a:cs typeface="Arial" panose="020B0604020202020204" pitchFamily="34" charset="0"/>
              </a:rPr>
              <a:t>OT Exp.</a:t>
            </a:r>
            <a:endParaRPr lang="zh-TW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60A291A-DFDE-4F03-905C-5D35275BA862}"/>
              </a:ext>
            </a:extLst>
          </p:cNvPr>
          <p:cNvSpPr/>
          <p:nvPr/>
        </p:nvSpPr>
        <p:spPr>
          <a:xfrm rot="362759">
            <a:off x="6277538" y="1344655"/>
            <a:ext cx="1695734" cy="563173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endParaRPr lang="zh-TW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3F82E7E-5562-43A9-8B0E-0BF8DDBBACD2}"/>
              </a:ext>
            </a:extLst>
          </p:cNvPr>
          <p:cNvSpPr/>
          <p:nvPr/>
        </p:nvSpPr>
        <p:spPr>
          <a:xfrm rot="362759">
            <a:off x="6152462" y="2084772"/>
            <a:ext cx="1723643" cy="563173"/>
          </a:xfrm>
          <a:prstGeom prst="roundRect">
            <a:avLst/>
          </a:prstGeom>
          <a:gradFill flip="none" rotWithShape="1">
            <a:gsLst>
              <a:gs pos="0">
                <a:srgbClr val="FFCCCC">
                  <a:shade val="30000"/>
                  <a:satMod val="115000"/>
                </a:srgbClr>
              </a:gs>
              <a:gs pos="50000">
                <a:srgbClr val="FFCCCC">
                  <a:shade val="67500"/>
                  <a:satMod val="115000"/>
                </a:srgbClr>
              </a:gs>
              <a:gs pos="100000">
                <a:srgbClr val="FFCCCC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ECD0FA1-BC6C-4124-8A60-6420682E4FB0}"/>
              </a:ext>
            </a:extLst>
          </p:cNvPr>
          <p:cNvSpPr/>
          <p:nvPr/>
        </p:nvSpPr>
        <p:spPr>
          <a:xfrm rot="362759">
            <a:off x="5676953" y="2807922"/>
            <a:ext cx="2453481" cy="563173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 Job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1E679FB-F3C2-43A0-851A-741FE42B0783}"/>
              </a:ext>
            </a:extLst>
          </p:cNvPr>
          <p:cNvSpPr/>
          <p:nvPr/>
        </p:nvSpPr>
        <p:spPr>
          <a:xfrm rot="362759">
            <a:off x="4951635" y="4262969"/>
            <a:ext cx="3283231" cy="91984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 High and Under/ University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9B9143A-37B6-411F-A264-ED4F8CF9088F}"/>
              </a:ext>
            </a:extLst>
          </p:cNvPr>
          <p:cNvSpPr/>
          <p:nvPr/>
        </p:nvSpPr>
        <p:spPr>
          <a:xfrm rot="21150971">
            <a:off x="8501531" y="2274723"/>
            <a:ext cx="2928644" cy="563173"/>
          </a:xfrm>
          <a:prstGeom prst="roundRect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 Assistance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D14FF39-F375-446C-B569-07D8CE905108}"/>
              </a:ext>
            </a:extLst>
          </p:cNvPr>
          <p:cNvSpPr/>
          <p:nvPr/>
        </p:nvSpPr>
        <p:spPr>
          <a:xfrm rot="21174686">
            <a:off x="8407203" y="1399814"/>
            <a:ext cx="2404956" cy="563173"/>
          </a:xfrm>
          <a:prstGeom prst="roundRect">
            <a:avLst/>
          </a:prstGeom>
          <a:gradFill flip="none" rotWithShape="1">
            <a:gsLst>
              <a:gs pos="0">
                <a:srgbClr val="CCFF66">
                  <a:shade val="30000"/>
                  <a:satMod val="115000"/>
                </a:srgbClr>
              </a:gs>
              <a:gs pos="50000">
                <a:srgbClr val="CCFF66">
                  <a:shade val="67500"/>
                  <a:satMod val="115000"/>
                </a:srgbClr>
              </a:gs>
              <a:gs pos="100000">
                <a:srgbClr val="CCFF66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of OT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026E833D-7D98-4E53-AA1C-98C2B17F9269}"/>
              </a:ext>
            </a:extLst>
          </p:cNvPr>
          <p:cNvSpPr/>
          <p:nvPr/>
        </p:nvSpPr>
        <p:spPr>
          <a:xfrm rot="21123983">
            <a:off x="8257474" y="3158000"/>
            <a:ext cx="3742451" cy="701252"/>
          </a:xfrm>
          <a:prstGeom prst="roundRect">
            <a:avLst/>
          </a:prstGeom>
          <a:gradFill flip="none" rotWithShape="1">
            <a:gsLst>
              <a:gs pos="0">
                <a:srgbClr val="666633">
                  <a:tint val="66000"/>
                  <a:satMod val="160000"/>
                </a:srgbClr>
              </a:gs>
              <a:gs pos="50000">
                <a:srgbClr val="666633">
                  <a:tint val="44500"/>
                  <a:satMod val="160000"/>
                </a:srgbClr>
              </a:gs>
              <a:gs pos="100000">
                <a:srgbClr val="666633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APPs Usage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4386D9-8090-46C8-8775-F83B72BD9701}"/>
              </a:ext>
            </a:extLst>
          </p:cNvPr>
          <p:cNvSpPr/>
          <p:nvPr/>
        </p:nvSpPr>
        <p:spPr>
          <a:xfrm rot="21098035">
            <a:off x="8682540" y="4168699"/>
            <a:ext cx="3246966" cy="100437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Evaluation of OT</a:t>
            </a:r>
            <a:endParaRPr lang="zh-TW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95A3CE0-2731-4DCE-A68E-DEF1BFDDC53B}"/>
              </a:ext>
            </a:extLst>
          </p:cNvPr>
          <p:cNvSpPr/>
          <p:nvPr/>
        </p:nvSpPr>
        <p:spPr>
          <a:xfrm rot="362759">
            <a:off x="5330634" y="3526792"/>
            <a:ext cx="2802000" cy="563173"/>
          </a:xfrm>
          <a:prstGeom prst="roundRect">
            <a:avLst/>
          </a:prstGeom>
          <a:solidFill>
            <a:srgbClr val="CC99FF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with SB.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412DA44B-E747-4879-B006-BF93FD6FE88C}"/>
              </a:ext>
            </a:extLst>
          </p:cNvPr>
          <p:cNvSpPr txBox="1">
            <a:spLocks/>
          </p:cNvSpPr>
          <p:nvPr/>
        </p:nvSpPr>
        <p:spPr>
          <a:xfrm>
            <a:off x="323850" y="198072"/>
            <a:ext cx="3037024" cy="962513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Results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5859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AE35D7-046F-48C7-8E16-3F730E4A1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37" y="314894"/>
            <a:ext cx="11838754" cy="64200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8"/>
            </a:pPr>
            <a:r>
              <a:rPr lang="en-US" altLang="zh-TW" dirty="0"/>
              <a:t>There was a </a:t>
            </a:r>
            <a:r>
              <a:rPr lang="en-US" altLang="zh-TW" dirty="0">
                <a:solidFill>
                  <a:srgbClr val="FF0000"/>
                </a:solidFill>
              </a:rPr>
              <a:t>moderate correlation </a:t>
            </a:r>
            <a:r>
              <a:rPr lang="en-US" altLang="zh-TW" dirty="0"/>
              <a:t>(from </a:t>
            </a:r>
            <a:r>
              <a:rPr lang="en-US" altLang="zh-TW" dirty="0">
                <a:solidFill>
                  <a:srgbClr val="FF0000"/>
                </a:solidFill>
              </a:rPr>
              <a:t>.40</a:t>
            </a:r>
            <a:r>
              <a:rPr lang="en-US" altLang="zh-TW" dirty="0"/>
              <a:t>** to </a:t>
            </a:r>
            <a:r>
              <a:rPr lang="en-US" altLang="zh-TW" dirty="0">
                <a:solidFill>
                  <a:srgbClr val="FF0000"/>
                </a:solidFill>
              </a:rPr>
              <a:t>.64</a:t>
            </a:r>
            <a:r>
              <a:rPr lang="en-US" altLang="zh-TW" dirty="0"/>
              <a:t>**) between Attitude, Subjective Norm, PBC: IT Skills, OT Training Needs, OT Anxiety, and OT Behavioral Intention, respectively. More specifically, </a:t>
            </a:r>
            <a:r>
              <a:rPr lang="en-US" altLang="zh-TW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OT Anxiety </a:t>
            </a:r>
            <a:r>
              <a:rPr lang="en-US" altLang="zh-TW" dirty="0"/>
              <a:t>was </a:t>
            </a:r>
            <a:r>
              <a:rPr lang="en-US" altLang="zh-TW" dirty="0">
                <a:solidFill>
                  <a:srgbClr val="FF0000"/>
                </a:solidFill>
              </a:rPr>
              <a:t>negatively</a:t>
            </a:r>
            <a:r>
              <a:rPr lang="en-US" altLang="zh-TW" dirty="0"/>
              <a:t> correlated </a:t>
            </a:r>
            <a:r>
              <a:rPr lang="en-US" altLang="zh-TW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(–.40**) </a:t>
            </a:r>
            <a:r>
              <a:rPr lang="en-US" altLang="zh-TW" dirty="0"/>
              <a:t>with </a:t>
            </a:r>
            <a:r>
              <a:rPr lang="en-US" altLang="zh-TW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OT Behavioral Intention</a:t>
            </a:r>
            <a:r>
              <a:rPr lang="en-US" altLang="zh-TW" dirty="0"/>
              <a:t>.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altLang="zh-TW" dirty="0"/>
              <a:t>The best predictors to influence online treatment intention were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Subjective Norm </a:t>
            </a:r>
            <a:r>
              <a:rPr lang="en-US" altLang="zh-TW" dirty="0"/>
              <a:t>(</a:t>
            </a:r>
            <a:r>
              <a:rPr lang="en-US" altLang="zh-TW" i="1" dirty="0"/>
              <a:t>β</a:t>
            </a:r>
            <a:r>
              <a:rPr lang="en-US" altLang="zh-TW" dirty="0"/>
              <a:t> = .32),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OT Training Needs</a:t>
            </a:r>
            <a:r>
              <a:rPr lang="en-US" altLang="zh-TW" dirty="0"/>
              <a:t> (</a:t>
            </a:r>
            <a:r>
              <a:rPr lang="en-US" altLang="zh-TW" i="1" dirty="0"/>
              <a:t>β</a:t>
            </a:r>
            <a:r>
              <a:rPr lang="en-US" altLang="zh-TW" dirty="0"/>
              <a:t> =.32),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PBC: IT Skills </a:t>
            </a:r>
            <a:r>
              <a:rPr lang="en-US" altLang="zh-TW" dirty="0"/>
              <a:t>(</a:t>
            </a:r>
            <a:r>
              <a:rPr lang="en-US" altLang="zh-TW" i="1" dirty="0"/>
              <a:t>β</a:t>
            </a:r>
            <a:r>
              <a:rPr lang="en-US" altLang="zh-TW" dirty="0"/>
              <a:t> =.21),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Attitude</a:t>
            </a:r>
            <a:r>
              <a:rPr lang="en-US" altLang="zh-TW" dirty="0"/>
              <a:t> (</a:t>
            </a:r>
            <a:r>
              <a:rPr lang="en-US" altLang="zh-TW" i="1" dirty="0"/>
              <a:t>β</a:t>
            </a:r>
            <a:r>
              <a:rPr lang="en-US" altLang="zh-TW" dirty="0"/>
              <a:t> =.17),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OT Anxiety </a:t>
            </a:r>
            <a:r>
              <a:rPr lang="en-US" altLang="zh-TW" dirty="0"/>
              <a:t>(</a:t>
            </a:r>
            <a:r>
              <a:rPr lang="en-US" altLang="zh-TW" i="1" dirty="0"/>
              <a:t>β</a:t>
            </a:r>
            <a:r>
              <a:rPr lang="en-US" altLang="zh-TW" dirty="0"/>
              <a:t> = –.13),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OT Experience </a:t>
            </a:r>
            <a:r>
              <a:rPr lang="en-US" altLang="zh-TW" dirty="0"/>
              <a:t>(</a:t>
            </a:r>
            <a:r>
              <a:rPr lang="en-US" altLang="zh-TW" i="1" dirty="0"/>
              <a:t>β</a:t>
            </a:r>
            <a:r>
              <a:rPr lang="en-US" altLang="zh-TW" dirty="0"/>
              <a:t> =.07), and </a:t>
            </a:r>
            <a:r>
              <a:rPr lang="en-US" altLang="zh-TW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Female</a:t>
            </a:r>
            <a:r>
              <a:rPr lang="en-US" altLang="zh-TW" dirty="0"/>
              <a:t> (</a:t>
            </a:r>
            <a:r>
              <a:rPr lang="en-US" altLang="zh-TW" i="1" dirty="0"/>
              <a:t>β</a:t>
            </a:r>
            <a:r>
              <a:rPr lang="en-US" altLang="zh-TW" dirty="0"/>
              <a:t> =.04). These predictors accounted for </a:t>
            </a:r>
            <a:r>
              <a:rPr lang="en-US" altLang="zh-TW" dirty="0">
                <a:solidFill>
                  <a:srgbClr val="FF0000"/>
                </a:solidFill>
              </a:rPr>
              <a:t>63%</a:t>
            </a:r>
            <a:r>
              <a:rPr lang="en-US" altLang="zh-TW" dirty="0"/>
              <a:t> of the total variance.</a:t>
            </a:r>
            <a:br>
              <a:rPr lang="en-US" altLang="zh-TW" dirty="0"/>
            </a:br>
            <a:r>
              <a:rPr lang="en-US" altLang="zh-TW" dirty="0"/>
              <a:t>The regression equation</a:t>
            </a:r>
            <a:r>
              <a:rPr lang="zh-TW" altLang="en-US" dirty="0"/>
              <a:t>～</a:t>
            </a: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/>
              <a:t>   BI = .28 + .33X</a:t>
            </a:r>
            <a:r>
              <a:rPr lang="en-US" altLang="zh-TW" baseline="-25000" dirty="0"/>
              <a:t>1</a:t>
            </a:r>
            <a:r>
              <a:rPr lang="en-US" altLang="zh-TW" dirty="0"/>
              <a:t> +.28X</a:t>
            </a:r>
            <a:r>
              <a:rPr lang="en-US" altLang="zh-TW" baseline="-25000" dirty="0"/>
              <a:t>2</a:t>
            </a:r>
            <a:r>
              <a:rPr lang="en-US" altLang="zh-TW" dirty="0"/>
              <a:t> +.21X</a:t>
            </a:r>
            <a:r>
              <a:rPr lang="en-US" altLang="zh-TW" baseline="-25000" dirty="0"/>
              <a:t>3</a:t>
            </a:r>
            <a:r>
              <a:rPr lang="en-US" altLang="zh-TW" dirty="0"/>
              <a:t> +.20X</a:t>
            </a:r>
            <a:r>
              <a:rPr lang="en-US" altLang="zh-TW" baseline="-25000" dirty="0"/>
              <a:t>4</a:t>
            </a:r>
            <a:r>
              <a:rPr lang="en-US" altLang="zh-TW" dirty="0"/>
              <a:t> – .12X</a:t>
            </a:r>
            <a:r>
              <a:rPr lang="en-US" altLang="zh-TW" baseline="-25000" dirty="0"/>
              <a:t>5</a:t>
            </a:r>
            <a:r>
              <a:rPr lang="en-US" altLang="zh-TW" dirty="0"/>
              <a:t> + .16X</a:t>
            </a:r>
            <a:r>
              <a:rPr lang="en-US" altLang="zh-TW" baseline="-25000" dirty="0"/>
              <a:t>6</a:t>
            </a:r>
            <a:r>
              <a:rPr lang="en-US" altLang="zh-TW" dirty="0"/>
              <a:t> +.10X</a:t>
            </a:r>
            <a:r>
              <a:rPr lang="en-US" altLang="zh-TW" baseline="-25000" dirty="0"/>
              <a:t>7</a:t>
            </a:r>
            <a:r>
              <a:rPr lang="en-US" altLang="zh-TW" dirty="0"/>
              <a:t> </a:t>
            </a:r>
          </a:p>
          <a:p>
            <a:pPr marL="514350" indent="-514350">
              <a:buFont typeface="+mj-lt"/>
              <a:buAutoNum type="arabicPeriod" startAt="8"/>
            </a:pPr>
            <a:endParaRPr lang="en-US" altLang="zh-TW" dirty="0"/>
          </a:p>
          <a:p>
            <a:pPr marL="514350" indent="-514350">
              <a:buFont typeface="+mj-lt"/>
              <a:buAutoNum type="arabicPeriod" startAt="8"/>
            </a:pPr>
            <a:endParaRPr lang="en-US" altLang="zh-TW" dirty="0"/>
          </a:p>
          <a:p>
            <a:pPr marL="514350" indent="-514350">
              <a:buFont typeface="+mj-lt"/>
              <a:buAutoNum type="arabicPeriod" startAt="8"/>
            </a:pPr>
            <a:endParaRPr lang="en-US" altLang="zh-TW" dirty="0"/>
          </a:p>
          <a:p>
            <a:pPr marL="514350" indent="-514350">
              <a:buFont typeface="+mj-lt"/>
              <a:buAutoNum type="arabicPeriod" startAt="8"/>
            </a:pP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ED2BE66-0A45-4A22-B633-5CCF4654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592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A601E90-769D-45DC-A016-45AE9AF0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77" y="240463"/>
            <a:ext cx="11793046" cy="716328"/>
          </a:xfrm>
        </p:spPr>
        <p:txBody>
          <a:bodyPr>
            <a:noAutofit/>
          </a:bodyPr>
          <a:lstStyle/>
          <a:p>
            <a:pPr algn="l"/>
            <a:r>
              <a:rPr lang="en-US" altLang="zh-TW" sz="3300" dirty="0">
                <a:effectLst/>
              </a:rPr>
              <a:t>Table 2: Descriptive statistics for the categorical</a:t>
            </a:r>
            <a:r>
              <a:rPr lang="zh-TW" altLang="en-US" sz="3300" dirty="0">
                <a:effectLst/>
              </a:rPr>
              <a:t> </a:t>
            </a:r>
            <a:r>
              <a:rPr lang="en-US" altLang="zh-TW" sz="3300" dirty="0">
                <a:effectLst/>
              </a:rPr>
              <a:t>variables</a:t>
            </a:r>
            <a:endParaRPr lang="zh-TW" altLang="en-US" sz="33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112764-6296-474B-91BC-35FE1C98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28</a:t>
            </a:fld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EDC1755-7D41-4D94-B3EF-DDF0F0541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647676"/>
              </p:ext>
            </p:extLst>
          </p:nvPr>
        </p:nvGraphicFramePr>
        <p:xfrm>
          <a:off x="637230" y="979078"/>
          <a:ext cx="10716569" cy="5678898"/>
        </p:xfrm>
        <a:graphic>
          <a:graphicData uri="http://schemas.openxmlformats.org/drawingml/2006/table">
            <a:tbl>
              <a:tblPr/>
              <a:tblGrid>
                <a:gridCol w="2057022">
                  <a:extLst>
                    <a:ext uri="{9D8B030D-6E8A-4147-A177-3AD203B41FA5}">
                      <a16:colId xmlns:a16="http://schemas.microsoft.com/office/drawing/2014/main" val="1679449476"/>
                    </a:ext>
                  </a:extLst>
                </a:gridCol>
                <a:gridCol w="2161859">
                  <a:extLst>
                    <a:ext uri="{9D8B030D-6E8A-4147-A177-3AD203B41FA5}">
                      <a16:colId xmlns:a16="http://schemas.microsoft.com/office/drawing/2014/main" val="460165239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572872769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889197129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730832622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1963649180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23004212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352506601"/>
                    </a:ext>
                  </a:extLst>
                </a:gridCol>
              </a:tblGrid>
              <a:tr h="37710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Treatment Experience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1892"/>
                  </a:ext>
                </a:extLst>
              </a:tr>
              <a:tr h="37710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63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131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Variable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Level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9719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Sex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Male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8065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Female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423793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Education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Junior High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94060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High School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30.6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091219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University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739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49.1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70114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Graduate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98537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Employment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Unemployed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28.1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20202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Part-time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211698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Full-time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621440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Full &amp; Part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070530"/>
                  </a:ext>
                </a:extLst>
              </a:tr>
            </a:tbl>
          </a:graphicData>
        </a:graphic>
      </p:graphicFrame>
      <p:sp>
        <p:nvSpPr>
          <p:cNvPr id="2" name="矩形: 圓角 1">
            <a:extLst>
              <a:ext uri="{FF2B5EF4-FFF2-40B4-BE49-F238E27FC236}">
                <a16:creationId xmlns:a16="http://schemas.microsoft.com/office/drawing/2014/main" id="{FAB722C9-A828-47B6-9235-CE2199367539}"/>
              </a:ext>
            </a:extLst>
          </p:cNvPr>
          <p:cNvSpPr/>
          <p:nvPr/>
        </p:nvSpPr>
        <p:spPr>
          <a:xfrm>
            <a:off x="7018474" y="3009648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72E7694-ADBF-441F-A09E-6753959CAB8F}"/>
              </a:ext>
            </a:extLst>
          </p:cNvPr>
          <p:cNvSpPr/>
          <p:nvPr/>
        </p:nvSpPr>
        <p:spPr>
          <a:xfrm>
            <a:off x="7018474" y="3429000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473D4CD-55C2-483B-93FB-C84C264473FB}"/>
              </a:ext>
            </a:extLst>
          </p:cNvPr>
          <p:cNvSpPr/>
          <p:nvPr/>
        </p:nvSpPr>
        <p:spPr>
          <a:xfrm>
            <a:off x="7018473" y="4226189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9CB1B5C-69CB-443D-B5FC-336E17633178}"/>
              </a:ext>
            </a:extLst>
          </p:cNvPr>
          <p:cNvSpPr/>
          <p:nvPr/>
        </p:nvSpPr>
        <p:spPr>
          <a:xfrm>
            <a:off x="7018474" y="5878922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012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112764-6296-474B-91BC-35FE1C98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29</a:t>
            </a:fld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EDC1755-7D41-4D94-B3EF-DDF0F0541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31926"/>
              </p:ext>
            </p:extLst>
          </p:nvPr>
        </p:nvGraphicFramePr>
        <p:xfrm>
          <a:off x="296008" y="105227"/>
          <a:ext cx="11472451" cy="6487214"/>
        </p:xfrm>
        <a:graphic>
          <a:graphicData uri="http://schemas.openxmlformats.org/drawingml/2006/table">
            <a:tbl>
              <a:tblPr/>
              <a:tblGrid>
                <a:gridCol w="3318485">
                  <a:extLst>
                    <a:ext uri="{9D8B030D-6E8A-4147-A177-3AD203B41FA5}">
                      <a16:colId xmlns:a16="http://schemas.microsoft.com/office/drawing/2014/main" val="1679449476"/>
                    </a:ext>
                  </a:extLst>
                </a:gridCol>
                <a:gridCol w="1656278">
                  <a:extLst>
                    <a:ext uri="{9D8B030D-6E8A-4147-A177-3AD203B41FA5}">
                      <a16:colId xmlns:a16="http://schemas.microsoft.com/office/drawing/2014/main" val="460165239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572872769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889197129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730832622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1963649180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23004212"/>
                    </a:ext>
                  </a:extLst>
                </a:gridCol>
                <a:gridCol w="1082948">
                  <a:extLst>
                    <a:ext uri="{9D8B030D-6E8A-4147-A177-3AD203B41FA5}">
                      <a16:colId xmlns:a16="http://schemas.microsoft.com/office/drawing/2014/main" val="3352506601"/>
                    </a:ext>
                  </a:extLst>
                </a:gridCol>
              </a:tblGrid>
              <a:tr h="37710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Treatment Experience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1892"/>
                  </a:ext>
                </a:extLst>
              </a:tr>
              <a:tr h="37710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63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131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Variable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Level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9719"/>
                  </a:ext>
                </a:extLst>
              </a:tr>
              <a:tr h="397391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Marital Status</a:t>
                      </a:r>
                      <a:endParaRPr lang="zh-TW" alt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Unmarried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550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8065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endParaRPr lang="zh-TW" alt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Married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7117206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endParaRPr lang="zh-TW" alt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Divorced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09783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Widowed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423793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Living Along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19467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1377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91.4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771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93.5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89.0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58181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Visit Doctors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93.0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773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93.7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92.1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94060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Independently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98537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Regular doctor visits</a:t>
                      </a: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20202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1091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72.4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595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72.1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72.8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070530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Surgical Experience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343938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975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64.7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64.2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65.3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624115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69285D58-2E1A-4FC3-BFF5-5CBB189FE020}"/>
              </a:ext>
            </a:extLst>
          </p:cNvPr>
          <p:cNvSpPr/>
          <p:nvPr/>
        </p:nvSpPr>
        <p:spPr>
          <a:xfrm>
            <a:off x="7412090" y="2161860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15196FF-6DDA-4861-8E65-711707572911}"/>
              </a:ext>
            </a:extLst>
          </p:cNvPr>
          <p:cNvSpPr/>
          <p:nvPr/>
        </p:nvSpPr>
        <p:spPr>
          <a:xfrm>
            <a:off x="7412090" y="3755500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828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BDFC10-8F1E-4138-A8BF-D7819F4B7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170" y="127168"/>
            <a:ext cx="11659822" cy="6607739"/>
          </a:xfrm>
        </p:spPr>
        <p:txBody>
          <a:bodyPr>
            <a:normAutofit/>
          </a:bodyPr>
          <a:lstStyle/>
          <a:p>
            <a:r>
              <a:rPr lang="en-US" altLang="zh-TW" dirty="0"/>
              <a:t>Some </a:t>
            </a:r>
            <a:r>
              <a:rPr lang="en-US" altLang="zh-TW" u="heavy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</a:rPr>
              <a:t>disadvantages</a:t>
            </a:r>
            <a:r>
              <a:rPr lang="en-US" altLang="zh-TW" dirty="0"/>
              <a:t> of online treatment were: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</a:pPr>
            <a:r>
              <a:rPr lang="en-US" altLang="zh-TW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Inability to perform full physical examination</a:t>
            </a:r>
            <a:r>
              <a:rPr lang="zh-TW" altLang="en-US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Stifani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et al., 2021)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</a:pPr>
            <a:r>
              <a:rPr lang="en-US" altLang="zh-TW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To increase potential diagnostic errors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(Wang et al., 2023)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arenR"/>
            </a:pPr>
            <a:r>
              <a:rPr lang="en-US" altLang="zh-TW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The digital divide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Kichloo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et al., 2020)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People with poor technological literacy</a:t>
            </a:r>
            <a:r>
              <a:rPr lang="zh-TW" altLang="en-US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Florea</a:t>
            </a: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et al., 2021)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Increased security concerns</a:t>
            </a:r>
            <a:r>
              <a:rPr lang="zh-TW" altLang="en-US" dirty="0">
                <a:ln>
                  <a:solidFill>
                    <a:schemeClr val="accent4">
                      <a:lumMod val="75000"/>
                    </a:schemeClr>
                  </a:solidFill>
                </a:ln>
              </a:rPr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(Mills</a:t>
            </a: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et al., 2020)</a:t>
            </a:r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r>
              <a:rPr lang="en-US" altLang="zh-TW" dirty="0"/>
              <a:t>Despite the above limitations, in general, patients consistently reported </a:t>
            </a:r>
            <a:r>
              <a:rPr lang="en-US" altLang="zh-TW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 high level of satisfaction </a:t>
            </a:r>
            <a:r>
              <a:rPr lang="en-US" altLang="zh-TW" dirty="0"/>
              <a:t>with telemedicine-based care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Alsabeeha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et al., 2023; 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Lakshin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et al., 2021; 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Nie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et al., 2022; Parmar et al., 2015; 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Pogorzelska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Chlabicz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, 2022;</a:t>
            </a:r>
            <a:r>
              <a:rPr lang="zh-TW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Yoon et al., 2021)</a:t>
            </a:r>
            <a:r>
              <a:rPr lang="en-US" altLang="zh-TW" dirty="0"/>
              <a:t>. In addition, online treatment usage </a:t>
            </a:r>
            <a:r>
              <a:rPr lang="en-US" altLang="zh-TW" dirty="0">
                <a:ln>
                  <a:solidFill>
                    <a:srgbClr val="00B050"/>
                  </a:solidFill>
                </a:ln>
              </a:rPr>
              <a:t>increased rapidly during the COVID-19 pandemic</a:t>
            </a:r>
            <a:r>
              <a:rPr lang="en-US" altLang="zh-TW" dirty="0"/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2000" dirty="0" err="1">
                <a:solidFill>
                  <a:schemeClr val="bg1">
                    <a:lumMod val="50000"/>
                  </a:schemeClr>
                </a:solidFill>
              </a:rPr>
              <a:t>Nittari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 et al., 2022)</a:t>
            </a:r>
            <a:r>
              <a:rPr lang="en-US" altLang="zh-TW" dirty="0"/>
              <a:t>.</a:t>
            </a:r>
          </a:p>
          <a:p>
            <a:endParaRPr lang="en-US" altLang="zh-TW" dirty="0"/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AC81BB-D7F5-4526-BF7E-9D627E14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416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112764-6296-474B-91BC-35FE1C98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30</a:t>
            </a:fld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EDC1755-7D41-4D94-B3EF-DDF0F0541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013900"/>
              </p:ext>
            </p:extLst>
          </p:nvPr>
        </p:nvGraphicFramePr>
        <p:xfrm>
          <a:off x="133224" y="167880"/>
          <a:ext cx="11824389" cy="6490096"/>
        </p:xfrm>
        <a:graphic>
          <a:graphicData uri="http://schemas.openxmlformats.org/drawingml/2006/table">
            <a:tbl>
              <a:tblPr/>
              <a:tblGrid>
                <a:gridCol w="3591553">
                  <a:extLst>
                    <a:ext uri="{9D8B030D-6E8A-4147-A177-3AD203B41FA5}">
                      <a16:colId xmlns:a16="http://schemas.microsoft.com/office/drawing/2014/main" val="1679449476"/>
                    </a:ext>
                  </a:extLst>
                </a:gridCol>
                <a:gridCol w="1672298">
                  <a:extLst>
                    <a:ext uri="{9D8B030D-6E8A-4147-A177-3AD203B41FA5}">
                      <a16:colId xmlns:a16="http://schemas.microsoft.com/office/drawing/2014/main" val="460165239"/>
                    </a:ext>
                  </a:extLst>
                </a:gridCol>
                <a:gridCol w="1093423">
                  <a:extLst>
                    <a:ext uri="{9D8B030D-6E8A-4147-A177-3AD203B41FA5}">
                      <a16:colId xmlns:a16="http://schemas.microsoft.com/office/drawing/2014/main" val="3572872769"/>
                    </a:ext>
                  </a:extLst>
                </a:gridCol>
                <a:gridCol w="1093423">
                  <a:extLst>
                    <a:ext uri="{9D8B030D-6E8A-4147-A177-3AD203B41FA5}">
                      <a16:colId xmlns:a16="http://schemas.microsoft.com/office/drawing/2014/main" val="3889197129"/>
                    </a:ext>
                  </a:extLst>
                </a:gridCol>
                <a:gridCol w="1093423">
                  <a:extLst>
                    <a:ext uri="{9D8B030D-6E8A-4147-A177-3AD203B41FA5}">
                      <a16:colId xmlns:a16="http://schemas.microsoft.com/office/drawing/2014/main" val="3730832622"/>
                    </a:ext>
                  </a:extLst>
                </a:gridCol>
                <a:gridCol w="1093423">
                  <a:extLst>
                    <a:ext uri="{9D8B030D-6E8A-4147-A177-3AD203B41FA5}">
                      <a16:colId xmlns:a16="http://schemas.microsoft.com/office/drawing/2014/main" val="1963649180"/>
                    </a:ext>
                  </a:extLst>
                </a:gridCol>
                <a:gridCol w="1093423">
                  <a:extLst>
                    <a:ext uri="{9D8B030D-6E8A-4147-A177-3AD203B41FA5}">
                      <a16:colId xmlns:a16="http://schemas.microsoft.com/office/drawing/2014/main" val="23004212"/>
                    </a:ext>
                  </a:extLst>
                </a:gridCol>
                <a:gridCol w="1093423">
                  <a:extLst>
                    <a:ext uri="{9D8B030D-6E8A-4147-A177-3AD203B41FA5}">
                      <a16:colId xmlns:a16="http://schemas.microsoft.com/office/drawing/2014/main" val="3352506601"/>
                    </a:ext>
                  </a:extLst>
                </a:gridCol>
              </a:tblGrid>
              <a:tr h="37710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Treatment Experience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1892"/>
                  </a:ext>
                </a:extLst>
              </a:tr>
              <a:tr h="37710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63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1313"/>
                  </a:ext>
                </a:extLst>
              </a:tr>
              <a:tr h="434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Variable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Level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9719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APPs Usage</a:t>
                      </a:r>
                      <a:endParaRPr lang="zh-TW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30.9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21.6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8065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1104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73.3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570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69.1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78.4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423793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 of OT Service 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1356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78.0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19467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958181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Experience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94060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98537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Find Someone to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1239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765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92.7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69.6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979625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Handle OT Issues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746381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Service Evaluation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Worse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320202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(compared to in-person treatment)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Not Sure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15.5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41.0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882919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Same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40.7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52.4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26.6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027386"/>
                  </a:ext>
                </a:extLst>
              </a:tr>
              <a:tr h="405599">
                <a:tc>
                  <a:txBody>
                    <a:bodyPr/>
                    <a:lstStyle/>
                    <a:p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Better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9.2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11.3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6.8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070530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BC50ACFF-4056-434E-A42E-C6EF34C53390}"/>
              </a:ext>
            </a:extLst>
          </p:cNvPr>
          <p:cNvSpPr/>
          <p:nvPr/>
        </p:nvSpPr>
        <p:spPr>
          <a:xfrm>
            <a:off x="7599816" y="6266677"/>
            <a:ext cx="2173971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E175E85-A7C0-47E6-8C65-C026B79E6650}"/>
              </a:ext>
            </a:extLst>
          </p:cNvPr>
          <p:cNvSpPr/>
          <p:nvPr/>
        </p:nvSpPr>
        <p:spPr>
          <a:xfrm>
            <a:off x="7599815" y="5864687"/>
            <a:ext cx="2173971" cy="3512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9E013CD-504F-4E44-B01E-511D9465A82C}"/>
              </a:ext>
            </a:extLst>
          </p:cNvPr>
          <p:cNvSpPr/>
          <p:nvPr/>
        </p:nvSpPr>
        <p:spPr>
          <a:xfrm>
            <a:off x="7587703" y="1829808"/>
            <a:ext cx="2173971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F7C1A70-3D10-4380-808D-8E164FAE34A5}"/>
              </a:ext>
            </a:extLst>
          </p:cNvPr>
          <p:cNvSpPr/>
          <p:nvPr/>
        </p:nvSpPr>
        <p:spPr>
          <a:xfrm>
            <a:off x="7599816" y="2630332"/>
            <a:ext cx="2173971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3396573-A51F-4713-8572-FC1E2FD182F5}"/>
              </a:ext>
            </a:extLst>
          </p:cNvPr>
          <p:cNvSpPr/>
          <p:nvPr/>
        </p:nvSpPr>
        <p:spPr>
          <a:xfrm>
            <a:off x="7599816" y="4230044"/>
            <a:ext cx="2173971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004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A601E90-769D-45DC-A016-45AE9AF0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77" y="240463"/>
            <a:ext cx="11793046" cy="716328"/>
          </a:xfrm>
        </p:spPr>
        <p:txBody>
          <a:bodyPr>
            <a:noAutofit/>
          </a:bodyPr>
          <a:lstStyle/>
          <a:p>
            <a:pPr algn="l"/>
            <a:r>
              <a:rPr lang="en-US" altLang="zh-TW" sz="3300" dirty="0">
                <a:effectLst/>
              </a:rPr>
              <a:t>Table 3: Descriptive statistics for the continuous</a:t>
            </a:r>
            <a:r>
              <a:rPr lang="zh-TW" altLang="en-US" sz="3300" dirty="0">
                <a:effectLst/>
              </a:rPr>
              <a:t> </a:t>
            </a:r>
            <a:r>
              <a:rPr lang="en-US" altLang="zh-TW" sz="3300" dirty="0">
                <a:effectLst/>
              </a:rPr>
              <a:t>variables</a:t>
            </a:r>
            <a:endParaRPr lang="zh-TW" altLang="en-US" sz="33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112764-6296-474B-91BC-35FE1C980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31</a:t>
            </a:fld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EDC1755-7D41-4D94-B3EF-DDF0F0541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56027"/>
              </p:ext>
            </p:extLst>
          </p:nvPr>
        </p:nvGraphicFramePr>
        <p:xfrm>
          <a:off x="143355" y="1097043"/>
          <a:ext cx="11793047" cy="5238118"/>
        </p:xfrm>
        <a:graphic>
          <a:graphicData uri="http://schemas.openxmlformats.org/drawingml/2006/table">
            <a:tbl>
              <a:tblPr/>
              <a:tblGrid>
                <a:gridCol w="3011628">
                  <a:extLst>
                    <a:ext uri="{9D8B030D-6E8A-4147-A177-3AD203B41FA5}">
                      <a16:colId xmlns:a16="http://schemas.microsoft.com/office/drawing/2014/main" val="1679449476"/>
                    </a:ext>
                  </a:extLst>
                </a:gridCol>
                <a:gridCol w="1962024">
                  <a:extLst>
                    <a:ext uri="{9D8B030D-6E8A-4147-A177-3AD203B41FA5}">
                      <a16:colId xmlns:a16="http://schemas.microsoft.com/office/drawing/2014/main" val="460165239"/>
                    </a:ext>
                  </a:extLst>
                </a:gridCol>
                <a:gridCol w="1047623">
                  <a:extLst>
                    <a:ext uri="{9D8B030D-6E8A-4147-A177-3AD203B41FA5}">
                      <a16:colId xmlns:a16="http://schemas.microsoft.com/office/drawing/2014/main" val="3572872769"/>
                    </a:ext>
                  </a:extLst>
                </a:gridCol>
                <a:gridCol w="1092428">
                  <a:extLst>
                    <a:ext uri="{9D8B030D-6E8A-4147-A177-3AD203B41FA5}">
                      <a16:colId xmlns:a16="http://schemas.microsoft.com/office/drawing/2014/main" val="3889197129"/>
                    </a:ext>
                  </a:extLst>
                </a:gridCol>
                <a:gridCol w="1169836">
                  <a:extLst>
                    <a:ext uri="{9D8B030D-6E8A-4147-A177-3AD203B41FA5}">
                      <a16:colId xmlns:a16="http://schemas.microsoft.com/office/drawing/2014/main" val="3730832622"/>
                    </a:ext>
                  </a:extLst>
                </a:gridCol>
                <a:gridCol w="1169836">
                  <a:extLst>
                    <a:ext uri="{9D8B030D-6E8A-4147-A177-3AD203B41FA5}">
                      <a16:colId xmlns:a16="http://schemas.microsoft.com/office/drawing/2014/main" val="1963649180"/>
                    </a:ext>
                  </a:extLst>
                </a:gridCol>
                <a:gridCol w="1169836">
                  <a:extLst>
                    <a:ext uri="{9D8B030D-6E8A-4147-A177-3AD203B41FA5}">
                      <a16:colId xmlns:a16="http://schemas.microsoft.com/office/drawing/2014/main" val="23004212"/>
                    </a:ext>
                  </a:extLst>
                </a:gridCol>
                <a:gridCol w="1169836">
                  <a:extLst>
                    <a:ext uri="{9D8B030D-6E8A-4147-A177-3AD203B41FA5}">
                      <a16:colId xmlns:a16="http://schemas.microsoft.com/office/drawing/2014/main" val="3352506601"/>
                    </a:ext>
                  </a:extLst>
                </a:gridCol>
              </a:tblGrid>
              <a:tr h="40825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Treatment Experience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1892"/>
                  </a:ext>
                </a:extLst>
              </a:tr>
              <a:tr h="40825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633"/>
                  </a:ext>
                </a:extLst>
              </a:tr>
              <a:tr h="4702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Minimum to Maximum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1313"/>
                  </a:ext>
                </a:extLst>
              </a:tr>
              <a:tr h="4702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9719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/>
                          <a:cs typeface="Arial" panose="020B0604020202020204" pitchFamily="34" charset="0"/>
                        </a:rPr>
                        <a:t>Variable</a:t>
                      </a: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SD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569140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Age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89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38.89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14.97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38.44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13.67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39.43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16.39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8065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Intention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5.16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ln>
                            <a:solidFill>
                              <a:srgbClr val="0000CC"/>
                            </a:solidFill>
                          </a:ln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5.40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4.87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423793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Attitude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5.66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0.97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5.82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0.92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5.47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0.99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94060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Subjective Norm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4.94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5.18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4.64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091219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PBC: IT Skills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5.67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5.91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5.38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70114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OT Training Needs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4.22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1.31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4.13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1.34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4.34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628518"/>
                  </a:ext>
                </a:extLst>
              </a:tr>
              <a:tr h="407431"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OT Anxiety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～</a:t>
                      </a:r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3.36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3.16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3.59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98537"/>
                  </a:ext>
                </a:extLst>
              </a:tr>
            </a:tbl>
          </a:graphicData>
        </a:graphic>
      </p:graphicFrame>
      <p:sp>
        <p:nvSpPr>
          <p:cNvPr id="7" name="矩形: 圓角 6">
            <a:extLst>
              <a:ext uri="{FF2B5EF4-FFF2-40B4-BE49-F238E27FC236}">
                <a16:creationId xmlns:a16="http://schemas.microsoft.com/office/drawing/2014/main" id="{0C9F3FA9-D59E-4E4F-897D-E969CE1623CE}"/>
              </a:ext>
            </a:extLst>
          </p:cNvPr>
          <p:cNvSpPr/>
          <p:nvPr/>
        </p:nvSpPr>
        <p:spPr>
          <a:xfrm>
            <a:off x="7254644" y="3748434"/>
            <a:ext cx="2373806" cy="17561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A9070E0-107D-4F7C-802A-970632C5608B}"/>
              </a:ext>
            </a:extLst>
          </p:cNvPr>
          <p:cNvSpPr/>
          <p:nvPr/>
        </p:nvSpPr>
        <p:spPr>
          <a:xfrm>
            <a:off x="9673110" y="5504567"/>
            <a:ext cx="2173971" cy="769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093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B04ED3-77A1-4242-8D2E-E754DF77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05" y="198073"/>
            <a:ext cx="12002042" cy="704216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>
                <a:effectLst/>
              </a:rPr>
              <a:t>Table 4: Descriptive statistics for OT facilitating factor</a:t>
            </a:r>
            <a:endParaRPr lang="zh-TW" altLang="en-US" sz="36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C295174-8723-4E1B-B325-20291B22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32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89D5CD3-D926-4010-93FB-E2A50D67C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340819"/>
              </p:ext>
            </p:extLst>
          </p:nvPr>
        </p:nvGraphicFramePr>
        <p:xfrm>
          <a:off x="97105" y="1078876"/>
          <a:ext cx="11929370" cy="4994921"/>
        </p:xfrm>
        <a:graphic>
          <a:graphicData uri="http://schemas.openxmlformats.org/drawingml/2006/table">
            <a:tbl>
              <a:tblPr/>
              <a:tblGrid>
                <a:gridCol w="449500">
                  <a:extLst>
                    <a:ext uri="{9D8B030D-6E8A-4147-A177-3AD203B41FA5}">
                      <a16:colId xmlns:a16="http://schemas.microsoft.com/office/drawing/2014/main" val="1679449476"/>
                    </a:ext>
                  </a:extLst>
                </a:gridCol>
                <a:gridCol w="5479726">
                  <a:extLst>
                    <a:ext uri="{9D8B030D-6E8A-4147-A177-3AD203B41FA5}">
                      <a16:colId xmlns:a16="http://schemas.microsoft.com/office/drawing/2014/main" val="460165239"/>
                    </a:ext>
                  </a:extLst>
                </a:gridCol>
                <a:gridCol w="1000024">
                  <a:extLst>
                    <a:ext uri="{9D8B030D-6E8A-4147-A177-3AD203B41FA5}">
                      <a16:colId xmlns:a16="http://schemas.microsoft.com/office/drawing/2014/main" val="3572872769"/>
                    </a:ext>
                  </a:extLst>
                </a:gridCol>
                <a:gridCol w="1000024">
                  <a:extLst>
                    <a:ext uri="{9D8B030D-6E8A-4147-A177-3AD203B41FA5}">
                      <a16:colId xmlns:a16="http://schemas.microsoft.com/office/drawing/2014/main" val="3889197129"/>
                    </a:ext>
                  </a:extLst>
                </a:gridCol>
                <a:gridCol w="1000024">
                  <a:extLst>
                    <a:ext uri="{9D8B030D-6E8A-4147-A177-3AD203B41FA5}">
                      <a16:colId xmlns:a16="http://schemas.microsoft.com/office/drawing/2014/main" val="3730832622"/>
                    </a:ext>
                  </a:extLst>
                </a:gridCol>
                <a:gridCol w="1000024">
                  <a:extLst>
                    <a:ext uri="{9D8B030D-6E8A-4147-A177-3AD203B41FA5}">
                      <a16:colId xmlns:a16="http://schemas.microsoft.com/office/drawing/2014/main" val="1963649180"/>
                    </a:ext>
                  </a:extLst>
                </a:gridCol>
                <a:gridCol w="1000024">
                  <a:extLst>
                    <a:ext uri="{9D8B030D-6E8A-4147-A177-3AD203B41FA5}">
                      <a16:colId xmlns:a16="http://schemas.microsoft.com/office/drawing/2014/main" val="23004212"/>
                    </a:ext>
                  </a:extLst>
                </a:gridCol>
                <a:gridCol w="1000024">
                  <a:extLst>
                    <a:ext uri="{9D8B030D-6E8A-4147-A177-3AD203B41FA5}">
                      <a16:colId xmlns:a16="http://schemas.microsoft.com/office/drawing/2014/main" val="3352506601"/>
                    </a:ext>
                  </a:extLst>
                </a:gridCol>
              </a:tblGrid>
              <a:tr h="424922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Treatment Experience</a:t>
                      </a:r>
                      <a:endParaRPr lang="zh-TW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1892"/>
                  </a:ext>
                </a:extLst>
              </a:tr>
              <a:tr h="42492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The best reason to use online treatment 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633"/>
                  </a:ext>
                </a:extLst>
              </a:tr>
              <a:tr h="4894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1313"/>
                  </a:ext>
                </a:extLst>
              </a:tr>
              <a:tr h="489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9719"/>
                  </a:ext>
                </a:extLst>
              </a:tr>
              <a:tr h="457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569140"/>
                  </a:ext>
                </a:extLst>
              </a:tr>
              <a:tr h="457028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unable to attend all doctor visits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636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8065"/>
                  </a:ext>
                </a:extLst>
              </a:tr>
              <a:tr h="457028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Follow the anti-coronavirus measures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32.5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94060"/>
                  </a:ext>
                </a:extLst>
              </a:tr>
              <a:tr h="457028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Prevent infections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091219"/>
                  </a:ext>
                </a:extLst>
              </a:tr>
              <a:tr h="457028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Save time spent on medical treatment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13.3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12.5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70114"/>
                  </a:ext>
                </a:extLst>
              </a:tr>
              <a:tr h="457028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equest by the physician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628518"/>
                  </a:ext>
                </a:extLst>
              </a:tr>
              <a:tr h="424063"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Provide plenty of usage incentives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98537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71DF5ACD-A647-48D7-88F3-77437342439E}"/>
              </a:ext>
            </a:extLst>
          </p:cNvPr>
          <p:cNvSpPr/>
          <p:nvPr/>
        </p:nvSpPr>
        <p:spPr>
          <a:xfrm>
            <a:off x="8056009" y="3862823"/>
            <a:ext cx="1919635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26D22C9-7BB2-4403-BC50-08C2482B3B72}"/>
              </a:ext>
            </a:extLst>
          </p:cNvPr>
          <p:cNvSpPr/>
          <p:nvPr/>
        </p:nvSpPr>
        <p:spPr>
          <a:xfrm>
            <a:off x="10041240" y="4301286"/>
            <a:ext cx="1919635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6A7F5A1-53BB-43BC-A418-B7DB9F49ED51}"/>
              </a:ext>
            </a:extLst>
          </p:cNvPr>
          <p:cNvSpPr/>
          <p:nvPr/>
        </p:nvSpPr>
        <p:spPr>
          <a:xfrm>
            <a:off x="10041240" y="5229743"/>
            <a:ext cx="1919635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4DCFA7F-B4D6-416A-856D-E8CDCC806800}"/>
              </a:ext>
            </a:extLst>
          </p:cNvPr>
          <p:cNvSpPr/>
          <p:nvPr/>
        </p:nvSpPr>
        <p:spPr>
          <a:xfrm>
            <a:off x="10041240" y="5631360"/>
            <a:ext cx="1919635" cy="3512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8509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B04ED3-77A1-4242-8D2E-E754DF77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56" y="198073"/>
            <a:ext cx="11914702" cy="613381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>
                <a:effectLst/>
              </a:rPr>
              <a:t>Table 5: Descriptive statistics for OT hindering factor</a:t>
            </a:r>
            <a:endParaRPr lang="zh-TW" altLang="en-US" sz="36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C295174-8723-4E1B-B325-20291B22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33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89D5CD3-D926-4010-93FB-E2A50D67C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930645"/>
              </p:ext>
            </p:extLst>
          </p:nvPr>
        </p:nvGraphicFramePr>
        <p:xfrm>
          <a:off x="196556" y="866929"/>
          <a:ext cx="11798888" cy="5711328"/>
        </p:xfrm>
        <a:graphic>
          <a:graphicData uri="http://schemas.openxmlformats.org/drawingml/2006/table">
            <a:tbl>
              <a:tblPr/>
              <a:tblGrid>
                <a:gridCol w="444583">
                  <a:extLst>
                    <a:ext uri="{9D8B030D-6E8A-4147-A177-3AD203B41FA5}">
                      <a16:colId xmlns:a16="http://schemas.microsoft.com/office/drawing/2014/main" val="1679449476"/>
                    </a:ext>
                  </a:extLst>
                </a:gridCol>
                <a:gridCol w="5419789">
                  <a:extLst>
                    <a:ext uri="{9D8B030D-6E8A-4147-A177-3AD203B41FA5}">
                      <a16:colId xmlns:a16="http://schemas.microsoft.com/office/drawing/2014/main" val="460165239"/>
                    </a:ext>
                  </a:extLst>
                </a:gridCol>
                <a:gridCol w="989086">
                  <a:extLst>
                    <a:ext uri="{9D8B030D-6E8A-4147-A177-3AD203B41FA5}">
                      <a16:colId xmlns:a16="http://schemas.microsoft.com/office/drawing/2014/main" val="3572872769"/>
                    </a:ext>
                  </a:extLst>
                </a:gridCol>
                <a:gridCol w="989086">
                  <a:extLst>
                    <a:ext uri="{9D8B030D-6E8A-4147-A177-3AD203B41FA5}">
                      <a16:colId xmlns:a16="http://schemas.microsoft.com/office/drawing/2014/main" val="3889197129"/>
                    </a:ext>
                  </a:extLst>
                </a:gridCol>
                <a:gridCol w="989086">
                  <a:extLst>
                    <a:ext uri="{9D8B030D-6E8A-4147-A177-3AD203B41FA5}">
                      <a16:colId xmlns:a16="http://schemas.microsoft.com/office/drawing/2014/main" val="3730832622"/>
                    </a:ext>
                  </a:extLst>
                </a:gridCol>
                <a:gridCol w="989086">
                  <a:extLst>
                    <a:ext uri="{9D8B030D-6E8A-4147-A177-3AD203B41FA5}">
                      <a16:colId xmlns:a16="http://schemas.microsoft.com/office/drawing/2014/main" val="1963649180"/>
                    </a:ext>
                  </a:extLst>
                </a:gridCol>
                <a:gridCol w="989086">
                  <a:extLst>
                    <a:ext uri="{9D8B030D-6E8A-4147-A177-3AD203B41FA5}">
                      <a16:colId xmlns:a16="http://schemas.microsoft.com/office/drawing/2014/main" val="23004212"/>
                    </a:ext>
                  </a:extLst>
                </a:gridCol>
                <a:gridCol w="989086">
                  <a:extLst>
                    <a:ext uri="{9D8B030D-6E8A-4147-A177-3AD203B41FA5}">
                      <a16:colId xmlns:a16="http://schemas.microsoft.com/office/drawing/2014/main" val="3352506601"/>
                    </a:ext>
                  </a:extLst>
                </a:gridCol>
              </a:tblGrid>
              <a:tr h="408256"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Treatment Experience</a:t>
                      </a:r>
                      <a:endParaRPr lang="zh-TW" alt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21892"/>
                  </a:ext>
                </a:extLst>
              </a:tr>
              <a:tr h="40825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The most concern about using OT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2633"/>
                  </a:ext>
                </a:extLst>
              </a:tr>
              <a:tr h="4702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Total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81313"/>
                  </a:ext>
                </a:extLst>
              </a:tr>
              <a:tr h="4702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70609" marR="70609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54.8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9719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sz="2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49878" marR="49878" marT="0" marB="0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569140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Increase the risk of diagnostic errors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808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49.1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59.2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8065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+mn-cs"/>
                        </a:rPr>
                        <a:t>Be difficult to discuss conditions on camera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12.9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94060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Have </a:t>
                      </a:r>
                      <a:r>
                        <a:rPr lang="en-US" altLang="zh-TW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poor picture or sound</a:t>
                      </a:r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 quality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808160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Have an unstable Power/Internet connection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447117"/>
                  </a:ext>
                </a:extLst>
              </a:tr>
              <a:tr h="4732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unable to solve equipment problems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091219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afraid of personal information leak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70114"/>
                  </a:ext>
                </a:extLst>
              </a:tr>
              <a:tr h="43910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Don’t know how to perform the software system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628518"/>
                  </a:ext>
                </a:extLst>
              </a:tr>
              <a:tr h="40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Lack the hardware equipment at home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98537"/>
                  </a:ext>
                </a:extLst>
              </a:tr>
            </a:tbl>
          </a:graphicData>
        </a:graphic>
      </p:graphicFrame>
      <p:sp>
        <p:nvSpPr>
          <p:cNvPr id="5" name="矩形: 圓角 4">
            <a:extLst>
              <a:ext uri="{FF2B5EF4-FFF2-40B4-BE49-F238E27FC236}">
                <a16:creationId xmlns:a16="http://schemas.microsoft.com/office/drawing/2014/main" id="{22175D72-E1CB-4F02-8346-7B2E22F06300}"/>
              </a:ext>
            </a:extLst>
          </p:cNvPr>
          <p:cNvSpPr/>
          <p:nvPr/>
        </p:nvSpPr>
        <p:spPr>
          <a:xfrm>
            <a:off x="8053986" y="3968626"/>
            <a:ext cx="1931746" cy="3793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BEAF899-832F-42F0-AE27-26CE9F0B9414}"/>
              </a:ext>
            </a:extLst>
          </p:cNvPr>
          <p:cNvSpPr/>
          <p:nvPr/>
        </p:nvSpPr>
        <p:spPr>
          <a:xfrm>
            <a:off x="8053986" y="4400560"/>
            <a:ext cx="1931746" cy="3793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6FFF968-2993-48C5-BD1C-D1796B32FCC9}"/>
              </a:ext>
            </a:extLst>
          </p:cNvPr>
          <p:cNvSpPr/>
          <p:nvPr/>
        </p:nvSpPr>
        <p:spPr>
          <a:xfrm>
            <a:off x="10063697" y="3102198"/>
            <a:ext cx="1931746" cy="3793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B23DAD4-587D-4F94-B924-38E4DFF00DAB}"/>
              </a:ext>
            </a:extLst>
          </p:cNvPr>
          <p:cNvSpPr/>
          <p:nvPr/>
        </p:nvSpPr>
        <p:spPr>
          <a:xfrm>
            <a:off x="10063697" y="5716783"/>
            <a:ext cx="1931746" cy="3793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BDA41A2-512C-47DF-A26C-7A795ADFE947}"/>
              </a:ext>
            </a:extLst>
          </p:cNvPr>
          <p:cNvSpPr/>
          <p:nvPr/>
        </p:nvSpPr>
        <p:spPr>
          <a:xfrm>
            <a:off x="10063697" y="6145122"/>
            <a:ext cx="1931746" cy="3793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219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DFEA05D8-B6B3-4E43-B0A1-6F9CDA39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sz="4000" dirty="0">
                <a:effectLst/>
              </a:rPr>
              <a:t>Table 6: ANOVA tests for the effects of independent</a:t>
            </a:r>
            <a:br>
              <a:rPr lang="en-US" altLang="zh-TW" sz="4000" dirty="0">
                <a:effectLst/>
              </a:rPr>
            </a:br>
            <a:r>
              <a:rPr lang="en-US" altLang="zh-TW" sz="4000" dirty="0">
                <a:effectLst/>
              </a:rPr>
              <a:t>              variables on dependent variables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1E9210-816C-4BDD-BE56-E0CF3A8C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34</a:t>
            </a:fld>
            <a:endParaRPr lang="zh-TW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29884A3-4F52-4957-9DB9-504A9E3DA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95216"/>
              </p:ext>
            </p:extLst>
          </p:nvPr>
        </p:nvGraphicFramePr>
        <p:xfrm>
          <a:off x="109001" y="1199015"/>
          <a:ext cx="11869033" cy="5419786"/>
        </p:xfrm>
        <a:graphic>
          <a:graphicData uri="http://schemas.openxmlformats.org/drawingml/2006/table">
            <a:tbl>
              <a:tblPr/>
              <a:tblGrid>
                <a:gridCol w="2252694">
                  <a:extLst>
                    <a:ext uri="{9D8B030D-6E8A-4147-A177-3AD203B41FA5}">
                      <a16:colId xmlns:a16="http://schemas.microsoft.com/office/drawing/2014/main" val="3915265392"/>
                    </a:ext>
                  </a:extLst>
                </a:gridCol>
                <a:gridCol w="2229878">
                  <a:extLst>
                    <a:ext uri="{9D8B030D-6E8A-4147-A177-3AD203B41FA5}">
                      <a16:colId xmlns:a16="http://schemas.microsoft.com/office/drawing/2014/main" val="823937011"/>
                    </a:ext>
                  </a:extLst>
                </a:gridCol>
                <a:gridCol w="955383">
                  <a:extLst>
                    <a:ext uri="{9D8B030D-6E8A-4147-A177-3AD203B41FA5}">
                      <a16:colId xmlns:a16="http://schemas.microsoft.com/office/drawing/2014/main" val="578747328"/>
                    </a:ext>
                  </a:extLst>
                </a:gridCol>
                <a:gridCol w="878288">
                  <a:extLst>
                    <a:ext uri="{9D8B030D-6E8A-4147-A177-3AD203B41FA5}">
                      <a16:colId xmlns:a16="http://schemas.microsoft.com/office/drawing/2014/main" val="463865121"/>
                    </a:ext>
                  </a:extLst>
                </a:gridCol>
                <a:gridCol w="800610">
                  <a:extLst>
                    <a:ext uri="{9D8B030D-6E8A-4147-A177-3AD203B41FA5}">
                      <a16:colId xmlns:a16="http://schemas.microsoft.com/office/drawing/2014/main" val="2047444163"/>
                    </a:ext>
                  </a:extLst>
                </a:gridCol>
                <a:gridCol w="1155079">
                  <a:extLst>
                    <a:ext uri="{9D8B030D-6E8A-4147-A177-3AD203B41FA5}">
                      <a16:colId xmlns:a16="http://schemas.microsoft.com/office/drawing/2014/main" val="629667408"/>
                    </a:ext>
                  </a:extLst>
                </a:gridCol>
                <a:gridCol w="1069518">
                  <a:extLst>
                    <a:ext uri="{9D8B030D-6E8A-4147-A177-3AD203B41FA5}">
                      <a16:colId xmlns:a16="http://schemas.microsoft.com/office/drawing/2014/main" val="3542762428"/>
                    </a:ext>
                  </a:extLst>
                </a:gridCol>
                <a:gridCol w="2527583">
                  <a:extLst>
                    <a:ext uri="{9D8B030D-6E8A-4147-A177-3AD203B41FA5}">
                      <a16:colId xmlns:a16="http://schemas.microsoft.com/office/drawing/2014/main" val="4012069450"/>
                    </a:ext>
                  </a:extLst>
                </a:gridCol>
              </a:tblGrid>
              <a:tr h="44558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ariable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evel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P.E.S.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M.C</a:t>
                      </a:r>
                      <a:r>
                        <a:rPr lang="en-US" altLang="zh-TW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629849"/>
                  </a:ext>
                </a:extLst>
              </a:tr>
              <a:tr h="38263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APPs Usage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5.48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402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44.91**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5889197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1104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9904140"/>
                  </a:ext>
                </a:extLst>
              </a:tr>
              <a:tr h="38263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Knew of OT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5.22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1356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43.93**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293217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4.58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606326"/>
                  </a:ext>
                </a:extLst>
              </a:tr>
              <a:tr h="38263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EXP.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5.40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84.40**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.05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0607956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4.87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075852"/>
                  </a:ext>
                </a:extLst>
              </a:tr>
              <a:tr h="382631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Evaluation 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Worse Than (1)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4.77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44.68**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.08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(4) &gt; (3) &gt; (2), (1)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032178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Not Sure (2)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4.92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86675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The Same (3)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5.40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179503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Better Than (4)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5.76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586835"/>
                  </a:ext>
                </a:extLst>
              </a:tr>
              <a:tr h="382631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Find SB. to handle OT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5.27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1239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63.88**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6418"/>
                  </a:ext>
                </a:extLst>
              </a:tr>
              <a:tr h="382631">
                <a:tc v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4.66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7494386"/>
                  </a:ext>
                </a:extLst>
              </a:tr>
              <a:tr h="382631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Dependent Variable: Behavioral intention to engage in online treatment</a:t>
                      </a:r>
                      <a:endParaRPr lang="zh-TW" alt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72000" algn="l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13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639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1E9210-816C-4BDD-BE56-E0CF3A8C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35</a:t>
            </a:fld>
            <a:endParaRPr lang="zh-TW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29884A3-4F52-4957-9DB9-504A9E3DA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30357"/>
              </p:ext>
            </p:extLst>
          </p:nvPr>
        </p:nvGraphicFramePr>
        <p:xfrm>
          <a:off x="109001" y="127626"/>
          <a:ext cx="11869033" cy="6730374"/>
        </p:xfrm>
        <a:graphic>
          <a:graphicData uri="http://schemas.openxmlformats.org/drawingml/2006/table">
            <a:tbl>
              <a:tblPr/>
              <a:tblGrid>
                <a:gridCol w="2252694">
                  <a:extLst>
                    <a:ext uri="{9D8B030D-6E8A-4147-A177-3AD203B41FA5}">
                      <a16:colId xmlns:a16="http://schemas.microsoft.com/office/drawing/2014/main" val="3915265392"/>
                    </a:ext>
                  </a:extLst>
                </a:gridCol>
                <a:gridCol w="2229878">
                  <a:extLst>
                    <a:ext uri="{9D8B030D-6E8A-4147-A177-3AD203B41FA5}">
                      <a16:colId xmlns:a16="http://schemas.microsoft.com/office/drawing/2014/main" val="823937011"/>
                    </a:ext>
                  </a:extLst>
                </a:gridCol>
                <a:gridCol w="1167302">
                  <a:extLst>
                    <a:ext uri="{9D8B030D-6E8A-4147-A177-3AD203B41FA5}">
                      <a16:colId xmlns:a16="http://schemas.microsoft.com/office/drawing/2014/main" val="578747328"/>
                    </a:ext>
                  </a:extLst>
                </a:gridCol>
                <a:gridCol w="666369">
                  <a:extLst>
                    <a:ext uri="{9D8B030D-6E8A-4147-A177-3AD203B41FA5}">
                      <a16:colId xmlns:a16="http://schemas.microsoft.com/office/drawing/2014/main" val="463865121"/>
                    </a:ext>
                  </a:extLst>
                </a:gridCol>
                <a:gridCol w="800610">
                  <a:extLst>
                    <a:ext uri="{9D8B030D-6E8A-4147-A177-3AD203B41FA5}">
                      <a16:colId xmlns:a16="http://schemas.microsoft.com/office/drawing/2014/main" val="2047444163"/>
                    </a:ext>
                  </a:extLst>
                </a:gridCol>
                <a:gridCol w="1155079">
                  <a:extLst>
                    <a:ext uri="{9D8B030D-6E8A-4147-A177-3AD203B41FA5}">
                      <a16:colId xmlns:a16="http://schemas.microsoft.com/office/drawing/2014/main" val="629667408"/>
                    </a:ext>
                  </a:extLst>
                </a:gridCol>
                <a:gridCol w="1069518">
                  <a:extLst>
                    <a:ext uri="{9D8B030D-6E8A-4147-A177-3AD203B41FA5}">
                      <a16:colId xmlns:a16="http://schemas.microsoft.com/office/drawing/2014/main" val="3542762428"/>
                    </a:ext>
                  </a:extLst>
                </a:gridCol>
                <a:gridCol w="2527583">
                  <a:extLst>
                    <a:ext uri="{9D8B030D-6E8A-4147-A177-3AD203B41FA5}">
                      <a16:colId xmlns:a16="http://schemas.microsoft.com/office/drawing/2014/main" val="4012069450"/>
                    </a:ext>
                  </a:extLst>
                </a:gridCol>
              </a:tblGrid>
              <a:tr h="40447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ariable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evel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P.E.S.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M.C</a:t>
                      </a:r>
                      <a:r>
                        <a:rPr lang="en-US" altLang="zh-TW" sz="2800" b="1" i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629849"/>
                  </a:ext>
                </a:extLst>
              </a:tr>
              <a:tr h="34732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 (1)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4.99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28.42**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.02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&gt; (1)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5889197"/>
                  </a:ext>
                </a:extLst>
              </a:tr>
              <a:tr h="347327">
                <a:tc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 (2)</a:t>
                      </a:r>
                      <a:endParaRPr lang="zh-TW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5.30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9904140"/>
                  </a:ext>
                </a:extLst>
              </a:tr>
              <a:tr h="347327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Junior High (1)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4.79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15.46**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(3), (4) &gt; (1), 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293217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High School (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2)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4.89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049565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University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(3)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5.29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1.15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739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246687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Graduate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(4)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5.33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606326"/>
                  </a:ext>
                </a:extLst>
              </a:tr>
              <a:tr h="347327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Employment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Unemployed (1)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4.88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15.39**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 &gt; 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0607956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Part-time (2)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5.08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919764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Full-time (3)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5.32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408297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Full &amp; Part (4)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5.17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075852"/>
                  </a:ext>
                </a:extLst>
              </a:tr>
              <a:tr h="347327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Marital Status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Unmarried (1)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4.92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550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14.89**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&gt; (1)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032178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Married (2)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5.32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386675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Divorced (3)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4.99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179503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Widowed (4)</a:t>
                      </a: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1.47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586835"/>
                  </a:ext>
                </a:extLst>
              </a:tr>
              <a:tr h="34732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 Doctors Independently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5.20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1.12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33.53**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.02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8381687"/>
                  </a:ext>
                </a:extLst>
              </a:tr>
              <a:tr h="347327">
                <a:tc v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4.54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1.28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1488648"/>
                  </a:ext>
                </a:extLst>
              </a:tr>
              <a:tr h="347327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Dependent Variable: Behavioral intention to engage in online treatment</a:t>
                      </a:r>
                      <a:endParaRPr lang="zh-TW" alt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72000" algn="l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13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985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67045F9-51EC-4F4A-B195-664692198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83" y="198072"/>
            <a:ext cx="11869033" cy="962513"/>
          </a:xfrm>
        </p:spPr>
        <p:txBody>
          <a:bodyPr>
            <a:noAutofit/>
          </a:bodyPr>
          <a:lstStyle/>
          <a:p>
            <a:pPr algn="l"/>
            <a:r>
              <a:rPr lang="en-US" altLang="zh-TW" sz="3400" dirty="0">
                <a:effectLst/>
              </a:rPr>
              <a:t>Table 7:</a:t>
            </a:r>
            <a:r>
              <a:rPr lang="zh-TW" altLang="en-US" sz="3400" dirty="0">
                <a:effectLst/>
              </a:rPr>
              <a:t>  </a:t>
            </a:r>
            <a:r>
              <a:rPr lang="en-US" altLang="zh-TW" sz="3400" dirty="0">
                <a:effectLst/>
              </a:rPr>
              <a:t>ANOVA Summary comparison of people with or</a:t>
            </a:r>
            <a:br>
              <a:rPr lang="en-US" altLang="zh-TW" sz="3400" dirty="0">
                <a:effectLst/>
              </a:rPr>
            </a:br>
            <a:r>
              <a:rPr lang="en-US" altLang="zh-TW" sz="3400" dirty="0">
                <a:effectLst/>
              </a:rPr>
              <a:t>               without OT experience on dependent variables</a:t>
            </a:r>
            <a:endParaRPr lang="zh-TW" altLang="en-US" sz="3400" dirty="0">
              <a:effectLst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1E9210-816C-4BDD-BE56-E0CF3A8C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36</a:t>
            </a:fld>
            <a:endParaRPr lang="zh-TW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29884A3-4F52-4957-9DB9-504A9E3DA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713138"/>
              </p:ext>
            </p:extLst>
          </p:nvPr>
        </p:nvGraphicFramePr>
        <p:xfrm>
          <a:off x="161483" y="1253515"/>
          <a:ext cx="11869033" cy="5221901"/>
        </p:xfrm>
        <a:graphic>
          <a:graphicData uri="http://schemas.openxmlformats.org/drawingml/2006/table">
            <a:tbl>
              <a:tblPr/>
              <a:tblGrid>
                <a:gridCol w="2252694">
                  <a:extLst>
                    <a:ext uri="{9D8B030D-6E8A-4147-A177-3AD203B41FA5}">
                      <a16:colId xmlns:a16="http://schemas.microsoft.com/office/drawing/2014/main" val="3915265392"/>
                    </a:ext>
                  </a:extLst>
                </a:gridCol>
                <a:gridCol w="2229878">
                  <a:extLst>
                    <a:ext uri="{9D8B030D-6E8A-4147-A177-3AD203B41FA5}">
                      <a16:colId xmlns:a16="http://schemas.microsoft.com/office/drawing/2014/main" val="823937011"/>
                    </a:ext>
                  </a:extLst>
                </a:gridCol>
                <a:gridCol w="955383">
                  <a:extLst>
                    <a:ext uri="{9D8B030D-6E8A-4147-A177-3AD203B41FA5}">
                      <a16:colId xmlns:a16="http://schemas.microsoft.com/office/drawing/2014/main" val="578747328"/>
                    </a:ext>
                  </a:extLst>
                </a:gridCol>
                <a:gridCol w="878288">
                  <a:extLst>
                    <a:ext uri="{9D8B030D-6E8A-4147-A177-3AD203B41FA5}">
                      <a16:colId xmlns:a16="http://schemas.microsoft.com/office/drawing/2014/main" val="463865121"/>
                    </a:ext>
                  </a:extLst>
                </a:gridCol>
                <a:gridCol w="800610">
                  <a:extLst>
                    <a:ext uri="{9D8B030D-6E8A-4147-A177-3AD203B41FA5}">
                      <a16:colId xmlns:a16="http://schemas.microsoft.com/office/drawing/2014/main" val="2047444163"/>
                    </a:ext>
                  </a:extLst>
                </a:gridCol>
                <a:gridCol w="1155079">
                  <a:extLst>
                    <a:ext uri="{9D8B030D-6E8A-4147-A177-3AD203B41FA5}">
                      <a16:colId xmlns:a16="http://schemas.microsoft.com/office/drawing/2014/main" val="629667408"/>
                    </a:ext>
                  </a:extLst>
                </a:gridCol>
                <a:gridCol w="1069518">
                  <a:extLst>
                    <a:ext uri="{9D8B030D-6E8A-4147-A177-3AD203B41FA5}">
                      <a16:colId xmlns:a16="http://schemas.microsoft.com/office/drawing/2014/main" val="3542762428"/>
                    </a:ext>
                  </a:extLst>
                </a:gridCol>
                <a:gridCol w="2527583">
                  <a:extLst>
                    <a:ext uri="{9D8B030D-6E8A-4147-A177-3AD203B41FA5}">
                      <a16:colId xmlns:a16="http://schemas.microsoft.com/office/drawing/2014/main" val="4012069450"/>
                    </a:ext>
                  </a:extLst>
                </a:gridCol>
              </a:tblGrid>
              <a:tr h="499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DV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P.E.S.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M.C</a:t>
                      </a:r>
                      <a:r>
                        <a:rPr lang="en-US" altLang="zh-TW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9629849"/>
                  </a:ext>
                </a:extLst>
              </a:tr>
              <a:tr h="42927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Attitude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EXP.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5.82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0.92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49.27**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5889197"/>
                  </a:ext>
                </a:extLst>
              </a:tr>
              <a:tr h="429273">
                <a:tc v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INEXP.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5.47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0.99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9904140"/>
                  </a:ext>
                </a:extLst>
              </a:tr>
              <a:tr h="42927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Subjective Norm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EXP.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5.18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94.59**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.06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293217"/>
                  </a:ext>
                </a:extLst>
              </a:tr>
              <a:tr h="429273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INEXP.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4.64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606326"/>
                  </a:ext>
                </a:extLst>
              </a:tr>
              <a:tr h="42927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PBC: IT Skills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EXP.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5.91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1.05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88.32**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.06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&gt; (2)</a:t>
                      </a:r>
                    </a:p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0607956"/>
                  </a:ext>
                </a:extLst>
              </a:tr>
              <a:tr h="429273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INEXP.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5.38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075852"/>
                  </a:ext>
                </a:extLst>
              </a:tr>
              <a:tr h="42927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Training Needs 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EXP.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4.13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1.34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9.88**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&gt; (1)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4032178"/>
                  </a:ext>
                </a:extLst>
              </a:tr>
              <a:tr h="429273"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INEXP.</a:t>
                      </a:r>
                      <a:r>
                        <a:rPr lang="zh-TW" alt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4.34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586835"/>
                  </a:ext>
                </a:extLst>
              </a:tr>
              <a:tr h="42927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Anxiety</a:t>
                      </a:r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EXP.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3.16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1.25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47.82**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</a:t>
                      </a:r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&gt; (1)</a:t>
                      </a: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6418"/>
                  </a:ext>
                </a:extLst>
              </a:tr>
              <a:tr h="429273">
                <a:tc v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altLang="zh-TW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INEXP.</a:t>
                      </a:r>
                      <a:r>
                        <a:rPr lang="zh-TW" altLang="en-US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</a:t>
                      </a:r>
                      <a:endParaRPr lang="zh-TW" altLang="en-US" sz="2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3.59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1.15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7494386"/>
                  </a:ext>
                </a:extLst>
              </a:tr>
              <a:tr h="429273">
                <a:tc gridSpan="8">
                  <a:txBody>
                    <a:bodyPr/>
                    <a:lstStyle/>
                    <a:p>
                      <a:pPr algn="l" fontAlgn="b"/>
                      <a:endParaRPr lang="zh-TW" altLang="en-US" sz="2400" b="1" i="0" u="none" strike="noStrike" dirty="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72000" algn="l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13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25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785F6D-A9BE-4F10-98CE-919E6587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37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E6DA0F8-7B1E-4646-86AC-9B71DC832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02643"/>
              </p:ext>
            </p:extLst>
          </p:nvPr>
        </p:nvGraphicFramePr>
        <p:xfrm>
          <a:off x="225067" y="1622909"/>
          <a:ext cx="11741866" cy="4553483"/>
        </p:xfrm>
        <a:graphic>
          <a:graphicData uri="http://schemas.openxmlformats.org/drawingml/2006/table">
            <a:tbl>
              <a:tblPr/>
              <a:tblGrid>
                <a:gridCol w="3625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1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5711">
                  <a:extLst>
                    <a:ext uri="{9D8B030D-6E8A-4147-A177-3AD203B41FA5}">
                      <a16:colId xmlns:a16="http://schemas.microsoft.com/office/drawing/2014/main" val="345840827"/>
                    </a:ext>
                  </a:extLst>
                </a:gridCol>
              </a:tblGrid>
              <a:tr h="337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Experience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YES</a:t>
                      </a:r>
                      <a:endParaRPr lang="zh-TW" sz="24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NO</a:t>
                      </a:r>
                      <a:endParaRPr lang="zh-TW" sz="24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Pearson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OT Barrier</a:t>
                      </a:r>
                      <a:endParaRPr lang="zh-TW" sz="28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825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681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chi-square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Cramer's V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228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Increase the risk of diagnostic errors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808)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405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51.42** </a:t>
                      </a:r>
                      <a:endParaRPr lang="zh-TW" sz="2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dirty="0"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.18**</a:t>
                      </a:r>
                      <a:endParaRPr lang="zh-TW" sz="2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442.6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365.4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-3.9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FFFF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FFFF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228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Have poor picture or sound quality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176)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7124295"/>
                  </a:ext>
                </a:extLst>
              </a:tr>
              <a:tr h="3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96.4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79.6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2307191"/>
                  </a:ext>
                </a:extLst>
              </a:tr>
              <a:tr h="3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-3.3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9827186"/>
                  </a:ext>
                </a:extLst>
              </a:tr>
              <a:tr h="342228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difficult to discuss conditions on camera </a:t>
                      </a:r>
                      <a:b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195)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112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0634930"/>
                  </a:ext>
                </a:extLst>
              </a:tr>
              <a:tr h="3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106.8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88.2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508230"/>
                  </a:ext>
                </a:extLst>
              </a:tr>
              <a:tr h="3422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704428"/>
                  </a:ext>
                </a:extLst>
              </a:tr>
            </a:tbl>
          </a:graphicData>
        </a:graphic>
      </p:graphicFrame>
      <p:sp>
        <p:nvSpPr>
          <p:cNvPr id="5" name="標題 1">
            <a:extLst>
              <a:ext uri="{FF2B5EF4-FFF2-40B4-BE49-F238E27FC236}">
                <a16:creationId xmlns:a16="http://schemas.microsoft.com/office/drawing/2014/main" id="{CE6915D0-9415-4544-B4F4-03C13070A8B2}"/>
              </a:ext>
            </a:extLst>
          </p:cNvPr>
          <p:cNvSpPr txBox="1">
            <a:spLocks/>
          </p:cNvSpPr>
          <p:nvPr/>
        </p:nvSpPr>
        <p:spPr>
          <a:xfrm>
            <a:off x="272503" y="198072"/>
            <a:ext cx="11814533" cy="11947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TW" sz="3600" dirty="0">
                <a:effectLst/>
              </a:rPr>
              <a:t>Table 8: Chi-Square tests for the relation between </a:t>
            </a:r>
            <a:br>
              <a:rPr lang="en-US" altLang="zh-TW" sz="3600" dirty="0">
                <a:effectLst/>
              </a:rPr>
            </a:br>
            <a:r>
              <a:rPr lang="en-US" altLang="zh-TW" sz="3600" dirty="0">
                <a:effectLst/>
              </a:rPr>
              <a:t>              OT Experience and OT Barrier/Facilitator</a:t>
            </a:r>
            <a:endParaRPr lang="zh-TW" alt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2119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785F6D-A9BE-4F10-98CE-919E6587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38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E6DA0F8-7B1E-4646-86AC-9B71DC832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10723"/>
              </p:ext>
            </p:extLst>
          </p:nvPr>
        </p:nvGraphicFramePr>
        <p:xfrm>
          <a:off x="181669" y="327301"/>
          <a:ext cx="11802422" cy="6521464"/>
        </p:xfrm>
        <a:graphic>
          <a:graphicData uri="http://schemas.openxmlformats.org/drawingml/2006/table">
            <a:tbl>
              <a:tblPr/>
              <a:tblGrid>
                <a:gridCol w="3685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1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5711">
                  <a:extLst>
                    <a:ext uri="{9D8B030D-6E8A-4147-A177-3AD203B41FA5}">
                      <a16:colId xmlns:a16="http://schemas.microsoft.com/office/drawing/2014/main" val="345840827"/>
                    </a:ext>
                  </a:extLst>
                </a:gridCol>
              </a:tblGrid>
              <a:tr h="29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Experience</a:t>
                      </a:r>
                      <a:endParaRPr lang="zh-TW" alt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YES</a:t>
                      </a:r>
                      <a:endParaRPr lang="zh-TW" sz="24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NO</a:t>
                      </a:r>
                      <a:endParaRPr lang="zh-TW" sz="24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Pearson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OT Barrier</a:t>
                      </a:r>
                      <a:endParaRPr lang="zh-TW" sz="28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825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681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chi-square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Cramer's V</a:t>
                      </a:r>
                      <a:endParaRPr lang="zh-TW" sz="2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Have an unstable Power/Internet connection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138)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39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51.42** </a:t>
                      </a:r>
                      <a:endParaRPr lang="zh-TW" sz="2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dirty="0"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.18**</a:t>
                      </a:r>
                      <a:endParaRPr lang="zh-TW" sz="2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75.6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-4.2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FFFF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FFFF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afraid of personal information leak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64)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442314"/>
                  </a:ext>
                </a:extLst>
              </a:tr>
              <a:tr h="3359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35.1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28.9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97041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0358429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unable to solve equipment problems </a:t>
                      </a:r>
                      <a:b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66)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179590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36.2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29.8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5380586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4229680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Don’t know how to perform the software system </a:t>
                      </a: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41)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7124295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22.5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18.5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2307191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-2.7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9827186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Lack the hardware equipment at home </a:t>
                      </a:r>
                      <a:b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4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18)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0634930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9.9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508230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20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-3.3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70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117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785F6D-A9BE-4F10-98CE-919E6587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39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E6DA0F8-7B1E-4646-86AC-9B71DC832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129671"/>
              </p:ext>
            </p:extLst>
          </p:nvPr>
        </p:nvGraphicFramePr>
        <p:xfrm>
          <a:off x="242225" y="327301"/>
          <a:ext cx="11741866" cy="6449428"/>
        </p:xfrm>
        <a:graphic>
          <a:graphicData uri="http://schemas.openxmlformats.org/drawingml/2006/table">
            <a:tbl>
              <a:tblPr/>
              <a:tblGrid>
                <a:gridCol w="3625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3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4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1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5711">
                  <a:extLst>
                    <a:ext uri="{9D8B030D-6E8A-4147-A177-3AD203B41FA5}">
                      <a16:colId xmlns:a16="http://schemas.microsoft.com/office/drawing/2014/main" val="345840827"/>
                    </a:ext>
                  </a:extLst>
                </a:gridCol>
              </a:tblGrid>
              <a:tr h="29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Experience</a:t>
                      </a:r>
                      <a:endParaRPr lang="zh-TW" alt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YES</a:t>
                      </a:r>
                      <a:endParaRPr lang="zh-TW" sz="18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NO</a:t>
                      </a:r>
                      <a:endParaRPr lang="zh-TW" sz="18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Pearson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OT Facilitator</a:t>
                      </a:r>
                      <a:endParaRPr lang="zh-TW" sz="2800" b="1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825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681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chi-square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Cramer's V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Be unable to attend all doctor visits (</a:t>
                      </a:r>
                      <a:r>
                        <a:rPr lang="en-US" altLang="zh-TW" sz="22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636)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54.52** </a:t>
                      </a:r>
                      <a:endParaRPr lang="zh-TW" sz="2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dirty="0"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.19**</a:t>
                      </a:r>
                      <a:endParaRPr lang="zh-TW" sz="2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348.4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287.6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-1.0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FFFF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FFFF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Follow the anti-coronavirus measures </a:t>
                      </a:r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2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415)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268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227.3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187.7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-4.7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 </a:t>
                      </a: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Prevent infections </a:t>
                      </a:r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2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217)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128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9442314"/>
                  </a:ext>
                </a:extLst>
              </a:tr>
              <a:tr h="33592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118.9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98.1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497041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-4.4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0358429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Save time spent on medical treatment </a:t>
                      </a:r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2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200)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97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179590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109.6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90.4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5380586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-1.0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4229680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Request by the physician</a:t>
                      </a:r>
                    </a:p>
                    <a:p>
                      <a:pPr marL="72000" algn="l" fontAlgn="t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2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19)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7124295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2307191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-3.0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3.0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9827186"/>
                  </a:ext>
                </a:extLst>
              </a:tr>
              <a:tr h="299710">
                <a:tc rowSpan="3">
                  <a:txBody>
                    <a:bodyPr/>
                    <a:lstStyle/>
                    <a:p>
                      <a:pPr marL="72000" algn="l" fontAlgn="t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Provide plenty of usage incentives </a:t>
                      </a:r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22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altLang="zh-TW" sz="2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 = 19)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Observed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0634930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Expected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8.6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508230"/>
                  </a:ext>
                </a:extLst>
              </a:tr>
              <a:tr h="29971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/>
                          <a:cs typeface="Arial" panose="020B0604020202020204" pitchFamily="34" charset="0"/>
                        </a:rPr>
                        <a:t>A.R.</a:t>
                      </a:r>
                      <a:endParaRPr lang="zh-TW" sz="18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-3.4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3.4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400" dirty="0">
                        <a:effectLst/>
                        <a:latin typeface="Arial" panose="020B0604020202020204" pitchFamily="34" charset="0"/>
                        <a:ea typeface="新細明體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704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84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3E42DE-07F5-4C0D-9ABC-E42DF9E48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03" y="145336"/>
            <a:ext cx="11747920" cy="6589572"/>
          </a:xfrm>
        </p:spPr>
        <p:txBody>
          <a:bodyPr>
            <a:normAutofit fontScale="92500"/>
          </a:bodyPr>
          <a:lstStyle/>
          <a:p>
            <a:r>
              <a:rPr lang="en-US" altLang="zh-TW" dirty="0"/>
              <a:t>In 2020, </a:t>
            </a:r>
            <a:r>
              <a:rPr lang="en-US" altLang="zh-TW" dirty="0">
                <a:ln>
                  <a:solidFill>
                    <a:srgbClr val="00B050"/>
                  </a:solidFill>
                </a:ln>
              </a:rPr>
              <a:t>the Institute for Healthcare Improvement </a:t>
            </a:r>
            <a:r>
              <a:rPr lang="en-US" altLang="zh-TW" dirty="0"/>
              <a:t>developed a framework for ensuring safe, equitable, person-centered telemedicine </a:t>
            </a:r>
            <a:r>
              <a:rPr lang="en-US" altLang="zh-TW" sz="2200" dirty="0">
                <a:solidFill>
                  <a:schemeClr val="bg1">
                    <a:lumMod val="50000"/>
                  </a:schemeClr>
                </a:solidFill>
              </a:rPr>
              <a:t>(Perry et al., 2021)</a:t>
            </a:r>
            <a:r>
              <a:rPr lang="en-US" altLang="zh-TW" dirty="0"/>
              <a:t>. The six elements were: 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Access</a:t>
            </a:r>
            <a:r>
              <a:rPr lang="en-US" altLang="zh-TW" dirty="0"/>
              <a:t>: Overcome infrastructure and technological barriers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Privacy</a:t>
            </a:r>
            <a:r>
              <a:rPr lang="en-US" altLang="zh-TW" dirty="0"/>
              <a:t>: Manage cybersecurity risk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Diagnostic Accuracy</a:t>
            </a:r>
            <a:r>
              <a:rPr lang="en-US" altLang="zh-TW" dirty="0"/>
              <a:t>: Reduce diagnostic errors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Communication</a:t>
            </a:r>
            <a:r>
              <a:rPr lang="en-US" altLang="zh-TW" dirty="0"/>
              <a:t>: Offer training to providers and patients to diminish technical, emotional, and psychological communication challenges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Psychological and Emotional Safety</a:t>
            </a:r>
            <a:r>
              <a:rPr lang="en-US" altLang="zh-TW" dirty="0"/>
              <a:t>: Be mutually reinforcing between patients and providers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TW" dirty="0">
                <a:ln>
                  <a:solidFill>
                    <a:srgbClr val="7030A0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Human Factors and System Design</a:t>
            </a:r>
            <a:r>
              <a:rPr lang="en-US" altLang="zh-TW" dirty="0"/>
              <a:t>: Be fully integrated into the existing system and apply user-centered co-design</a:t>
            </a:r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pPr marL="514350" indent="-514350">
              <a:buFont typeface="+mj-lt"/>
              <a:buAutoNum type="arabicParenR"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4B8DA5C-7C27-4D36-956E-E5997E4E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1557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5FECBBAB-DC1A-4D4E-A5CB-E95763D9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073"/>
            <a:ext cx="12141536" cy="737938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>
                <a:effectLst/>
              </a:rPr>
              <a:t>Table 9: Correlations between the continuous variables</a:t>
            </a:r>
            <a:r>
              <a:rPr lang="en-US" altLang="zh-TW" sz="3200" dirty="0"/>
              <a:t> </a:t>
            </a:r>
            <a:endParaRPr lang="zh-TW" altLang="en-US" sz="3200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2309585D-12F3-44B0-B0D2-C1F672BB3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002220"/>
              </p:ext>
            </p:extLst>
          </p:nvPr>
        </p:nvGraphicFramePr>
        <p:xfrm>
          <a:off x="260392" y="1254114"/>
          <a:ext cx="11532822" cy="4908318"/>
        </p:xfrm>
        <a:graphic>
          <a:graphicData uri="http://schemas.openxmlformats.org/drawingml/2006/table">
            <a:tbl>
              <a:tblPr/>
              <a:tblGrid>
                <a:gridCol w="4522602">
                  <a:extLst>
                    <a:ext uri="{9D8B030D-6E8A-4147-A177-3AD203B41FA5}">
                      <a16:colId xmlns:a16="http://schemas.microsoft.com/office/drawing/2014/main" val="1082972552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1251295305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2081258652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1122710150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4217676678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1424181337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193260567"/>
                    </a:ext>
                  </a:extLst>
                </a:gridCol>
                <a:gridCol w="1001460">
                  <a:extLst>
                    <a:ext uri="{9D8B030D-6E8A-4147-A177-3AD203B41FA5}">
                      <a16:colId xmlns:a16="http://schemas.microsoft.com/office/drawing/2014/main" val="3005262346"/>
                    </a:ext>
                  </a:extLst>
                </a:gridCol>
              </a:tblGrid>
              <a:tr h="819275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Spearman's rho Correlation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(1)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(2)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(3)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(4)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(5)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(6)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(7)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561144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Age (1)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–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.15**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.09**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-.07**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.21**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-.06*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.13**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197833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Attitude (2)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–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.69**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.49**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.23**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-.38**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.63**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736614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Subjective Norm (3)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–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.42**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.22**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-.29**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.64**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740427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PBC: IT Skills (4)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–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.08**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-.46**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.55**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166757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 Training Needs</a:t>
                      </a:r>
                      <a:r>
                        <a:rPr lang="zh-TW" altLang="en-US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–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-.02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.43**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2380979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OT Anxiety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(6)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–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-.40**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404703"/>
                  </a:ext>
                </a:extLst>
              </a:tr>
              <a:tr h="584149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OT Behavioral Intention (</a:t>
                      </a: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)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–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95576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1627436-C419-428E-A21F-877269E8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062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8D3553-F106-46A4-983F-24BFA534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zh-TW" sz="4000" dirty="0">
                <a:effectLst/>
              </a:rPr>
              <a:t>Table 10: Summary of stepwise multiple regression analysis of variables predicting BI</a:t>
            </a:r>
            <a:endParaRPr lang="zh-TW" altLang="en-US" sz="40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FF762C9-2004-4642-A161-721B564D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41</a:t>
            </a:fld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C8C0DB-4552-41DC-8071-806817E37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881996"/>
              </p:ext>
            </p:extLst>
          </p:nvPr>
        </p:nvGraphicFramePr>
        <p:xfrm>
          <a:off x="162784" y="1289849"/>
          <a:ext cx="11821305" cy="5510081"/>
        </p:xfrm>
        <a:graphic>
          <a:graphicData uri="http://schemas.openxmlformats.org/drawingml/2006/table">
            <a:tbl>
              <a:tblPr/>
              <a:tblGrid>
                <a:gridCol w="2573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8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7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7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7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888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236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Unstandardized Coefficients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Standardized Coefficients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/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endParaRPr lang="zh-TW" altLang="en-US" sz="2800" b="0" i="0" u="none" strike="noStrike" baseline="30000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zh-TW" altLang="en-US" sz="2800" b="0" i="0" u="none" strike="noStrike" baseline="30000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180000" algn="l" fontAlgn="b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Sources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Std. Error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l-GR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β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sz="2800" b="0" i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2800" b="0" i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F</a:t>
                      </a:r>
                      <a:endParaRPr lang="en-US" sz="2800" b="0" i="1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sz="2800" i="1" dirty="0"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zh-TW" altLang="en-US" sz="2800" i="1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2800" b="0" i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TW" sz="2800" b="0" i="1" u="none" strike="noStrike" baseline="30000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800" b="0" i="1" u="none" strike="noStrike" baseline="30000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2800" b="0" i="1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TW" sz="2800" b="0" i="1" u="none" strike="noStrike" baseline="-25000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adj</a:t>
                      </a:r>
                      <a:r>
                        <a:rPr lang="en-US" altLang="zh-TW" sz="2800" b="0" i="1" u="none" strike="noStrike" baseline="30000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800" b="0" i="1" u="none" strike="noStrike" baseline="30000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VIF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180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Model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r" fontAlgn="ctr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363.65</a:t>
                      </a:r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**</a:t>
                      </a:r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/>
                      <a:r>
                        <a:rPr lang="en-US" altLang="zh-TW" sz="2800" dirty="0"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.79</a:t>
                      </a:r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r>
                        <a:rPr lang="en-US" altLang="zh-TW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.63</a:t>
                      </a:r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r>
                        <a:rPr lang="en-US" altLang="zh-TW" sz="2800" b="0" i="0" u="none" strike="noStrike" dirty="0">
                          <a:solidFill>
                            <a:srgbClr val="FF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.63</a:t>
                      </a:r>
                      <a:endParaRPr lang="zh-TW" altLang="en-US" sz="2800" b="0" i="0" u="none" strike="noStrike" dirty="0">
                        <a:solidFill>
                          <a:srgbClr val="FF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180000" algn="l" fontAlgn="t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Constant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.17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1.67**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r>
                        <a:rPr lang="zh-TW" altLang="en-US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algn="l" fontAlgn="t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Subjective Norm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.33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.32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14.44**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2.01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algn="l" fontAlgn="t"/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Needs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.28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.32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19.47**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1.09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827349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algn="l" fontAlgn="t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PBC: IT Skills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.21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10.87**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1.45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386102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algn="l" fontAlgn="t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Attitude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.20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.17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7.25**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2.10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107822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OT Anxiety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-.12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.02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-.13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-7.01**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1.30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113141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OT Experience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.16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.07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4.26**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1.14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853617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180000"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Sex-Female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.10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2.77**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en-US" altLang="zh-TW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/>
                      <a:endParaRPr lang="zh-TW" altLang="en-US" sz="2800" dirty="0"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b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1.04 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804">
                <a:tc gridSpan="9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uFillTx/>
                        </a:defRPr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Dependent Variable:</a:t>
                      </a:r>
                      <a:r>
                        <a:rPr lang="zh-TW" altLang="en-US" sz="2800" b="1" dirty="0"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2800" b="1" dirty="0">
                          <a:solidFill>
                            <a:srgbClr val="0000CC"/>
                          </a:solidFill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OT </a:t>
                      </a:r>
                      <a:r>
                        <a:rPr lang="en-US" altLang="zh-TW" sz="28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Behavioral Intention </a:t>
                      </a:r>
                      <a:r>
                        <a:rPr lang="en-US" altLang="zh-TW" sz="2800" b="1" dirty="0">
                          <a:solidFill>
                            <a:srgbClr val="0000CC"/>
                          </a:solidFill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en-US" altLang="zh-TW" sz="2800" b="1" i="1" dirty="0">
                          <a:solidFill>
                            <a:srgbClr val="0000CC"/>
                          </a:solidFill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n</a:t>
                      </a:r>
                      <a:r>
                        <a:rPr lang="en-US" altLang="zh-TW" sz="2800" b="1" dirty="0">
                          <a:solidFill>
                            <a:srgbClr val="0000CC"/>
                          </a:solidFill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 = 1506)</a:t>
                      </a:r>
                      <a:endParaRPr lang="zh-TW" altLang="en-US" sz="2800" b="1" i="0" u="none" strike="noStrike" dirty="0">
                        <a:solidFill>
                          <a:srgbClr val="0000CC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l" fontAlgn="ctr"/>
                      <a:endParaRPr lang="zh-TW" altLang="en-US" sz="2800" b="0" i="0" u="none" strike="noStrike" dirty="0"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503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4ADF63E8-77E9-4434-AE96-F73F86833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73" y="1237112"/>
            <a:ext cx="11829961" cy="54894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More than half of respondents had actual online treatment experience in this study indicated that the COVID-19 pandemic and mobility restrictions put a spotlight on </a:t>
            </a:r>
            <a:r>
              <a:rPr lang="en-US" altLang="zh-TW" dirty="0">
                <a:ln>
                  <a:solidFill>
                    <a:srgbClr val="666633"/>
                  </a:solidFill>
                </a:ln>
                <a:solidFill>
                  <a:srgbClr val="666633"/>
                </a:solidFill>
              </a:rPr>
              <a:t>online treatment as an alternative method </a:t>
            </a:r>
            <a:r>
              <a:rPr lang="en-US" altLang="zh-TW" dirty="0"/>
              <a:t>to provide medical services and to reduce the risk of infection in Taiwan.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Even though people displayed a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rgbClr val="00B050"/>
                </a:solidFill>
              </a:rPr>
              <a:t>positive intention</a:t>
            </a:r>
            <a:r>
              <a:rPr lang="en-US" altLang="zh-TW" dirty="0"/>
              <a:t> to use online treatment and about half considered online treatment was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rgbClr val="00B050"/>
                </a:solidFill>
              </a:rPr>
              <a:t>as effective as or better than </a:t>
            </a:r>
            <a:r>
              <a:rPr lang="en-US" altLang="zh-TW" dirty="0"/>
              <a:t>in-person treatment, the greatest concern for using online treatment was </a:t>
            </a:r>
            <a:r>
              <a:rPr lang="en-US" altLang="zh-TW" dirty="0">
                <a:ln>
                  <a:solidFill>
                    <a:srgbClr val="666633"/>
                  </a:solidFill>
                </a:ln>
                <a:solidFill>
                  <a:srgbClr val="FF0000"/>
                </a:solidFill>
              </a:rPr>
              <a:t>the risk of being misdiagnosed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FEF0368-6E7B-4861-ABD3-09222795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42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113EBD3E-BDA2-422B-9F0D-242AE7AC9C70}"/>
              </a:ext>
            </a:extLst>
          </p:cNvPr>
          <p:cNvSpPr txBox="1">
            <a:spLocks/>
          </p:cNvSpPr>
          <p:nvPr/>
        </p:nvSpPr>
        <p:spPr>
          <a:xfrm>
            <a:off x="323850" y="131460"/>
            <a:ext cx="4569098" cy="962513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Conclusion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2924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337027-9AFA-42BD-9FDA-9BF05E966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211948"/>
            <a:ext cx="11599984" cy="6522960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altLang="zh-TW" dirty="0"/>
              <a:t>The Theory of Planned Behavior was an effective model for predicting people’s intention to use online treatment; besides, OT Training Needs, OT Anxiety, and OT experience had significant impacts on online treatment usage intention.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altLang="zh-TW" dirty="0"/>
              <a:t>People with online treatment experience not only</a:t>
            </a:r>
            <a:r>
              <a:rPr lang="zh-TW" altLang="en-US" dirty="0"/>
              <a:t> </a:t>
            </a:r>
            <a:r>
              <a:rPr lang="en-US" altLang="zh-TW" dirty="0"/>
              <a:t>revealed different reasons and concerns about the use of online treatment than those inexperienced, but also gave a positive evaluation for the quality of online treatment. The results supported the high quality of Taiwanese medical care and the potential for the expansion of online treatment in the future. 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E5771C-3591-420B-8AC8-9E1A2B17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27319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B32281-83AA-4F22-BE00-CB678F5C4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Significance of the Study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AAFB87-CEB7-40AA-A36E-EA194BD59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This study used a sufficient sample to compare the differences between those with and without online treatment experience, the results could be used as a more detailed reference for the government to establish epidemic prevention policies and strategies.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The self-developed questionnaire had rigorous construct validity and reliability, it could be used as a valuable reference for subsequent related studies.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8C5873F-9A07-46DD-9DB9-1E9BA56C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684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CE14DE-DA4A-4543-A4E1-DAB06BF4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Limitations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F8F5B6-C63B-477E-BC65-D22AEB9B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This study was based on the respondents’ recall of online treatment usage, the possibility of memory distortion might not be ruled out.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D0052B-372D-4F08-9C56-A6CF9C9C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9734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04B7D0-C900-4599-9475-2016732D2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b="0" dirty="0" err="1"/>
              <a:t>Alsabeeha</a:t>
            </a:r>
            <a:r>
              <a:rPr lang="en-US" altLang="zh-TW" b="0" dirty="0"/>
              <a:t>, N. H., </a:t>
            </a:r>
            <a:r>
              <a:rPr lang="en-US" altLang="zh-TW" b="0" dirty="0" err="1"/>
              <a:t>Atieh</a:t>
            </a:r>
            <a:r>
              <a:rPr lang="en-US" altLang="zh-TW" b="0" dirty="0"/>
              <a:t>, M. A., &amp; Balakrishnan, M. S. (2023). Older adults' satisfaction with telemedicine during the COVID-19 pandemic: a systematic review. </a:t>
            </a:r>
            <a:r>
              <a:rPr lang="en-US" altLang="zh-TW" b="0" i="1" dirty="0"/>
              <a:t>Telemedicine and e-Health</a:t>
            </a:r>
            <a:r>
              <a:rPr lang="en-US" altLang="zh-TW" b="0" dirty="0"/>
              <a:t>, </a:t>
            </a:r>
            <a:r>
              <a:rPr lang="en-US" altLang="zh-TW" b="0" i="1" dirty="0"/>
              <a:t>29</a:t>
            </a:r>
            <a:r>
              <a:rPr lang="en-US" altLang="zh-TW" b="0" dirty="0"/>
              <a:t>(1), 38-49.</a:t>
            </a:r>
            <a:endParaRPr lang="zh-TW" altLang="en-US" dirty="0"/>
          </a:p>
          <a:p>
            <a:r>
              <a:rPr lang="en-US" altLang="zh-TW" b="0" dirty="0" err="1"/>
              <a:t>Caponnetto</a:t>
            </a:r>
            <a:r>
              <a:rPr lang="en-US" altLang="zh-TW" b="0" dirty="0"/>
              <a:t>, V., </a:t>
            </a:r>
            <a:r>
              <a:rPr lang="en-US" altLang="zh-TW" b="0" dirty="0" err="1"/>
              <a:t>Ornello</a:t>
            </a:r>
            <a:r>
              <a:rPr lang="en-US" altLang="zh-TW" b="0" dirty="0"/>
              <a:t>, R., De </a:t>
            </a:r>
            <a:r>
              <a:rPr lang="en-US" altLang="zh-TW" b="0" dirty="0" err="1"/>
              <a:t>Matteis</a:t>
            </a:r>
            <a:r>
              <a:rPr lang="en-US" altLang="zh-TW" b="0" dirty="0"/>
              <a:t>, E., </a:t>
            </a:r>
            <a:r>
              <a:rPr lang="en-US" altLang="zh-TW" b="0" dirty="0" err="1"/>
              <a:t>Papavero</a:t>
            </a:r>
            <a:r>
              <a:rPr lang="en-US" altLang="zh-TW" b="0" dirty="0"/>
              <a:t>, S. C., </a:t>
            </a:r>
            <a:r>
              <a:rPr lang="en-US" altLang="zh-TW" b="0" dirty="0" err="1"/>
              <a:t>Fracasso</a:t>
            </a:r>
            <a:r>
              <a:rPr lang="en-US" altLang="zh-TW" b="0" dirty="0"/>
              <a:t>, A., Di Vito, G., ... &amp; Sacco, S. (2022). The COVID-19 pandemic as an opportunity to improve health care through a nurse-coordinated multidisciplinary model in a headache specialist center: the implementation of a telemedicine protocol. </a:t>
            </a:r>
            <a:r>
              <a:rPr lang="en-US" altLang="zh-TW" b="0" i="1" dirty="0"/>
              <a:t>Telemedicine and e-Health</a:t>
            </a:r>
            <a:r>
              <a:rPr lang="en-US" altLang="zh-TW" b="0" dirty="0"/>
              <a:t>, </a:t>
            </a:r>
            <a:r>
              <a:rPr lang="en-US" altLang="zh-TW" b="0" i="1" dirty="0"/>
              <a:t>28</a:t>
            </a:r>
            <a:r>
              <a:rPr lang="en-US" altLang="zh-TW" b="0" dirty="0"/>
              <a:t>(7), 1016-1022.</a:t>
            </a:r>
          </a:p>
          <a:p>
            <a:r>
              <a:rPr lang="en-US" altLang="zh-TW" b="0" dirty="0"/>
              <a:t>Chang, E., Chao, C., Yeh, W., Lin, H., &amp; Chang, S. (2021). ‘Research on needs for the telehealth service due to Covid-19’, </a:t>
            </a:r>
            <a:r>
              <a:rPr lang="en-US" altLang="zh-TW" b="0" i="1" dirty="0"/>
              <a:t>Taiwan Medical Alliance Academic Journal, </a:t>
            </a:r>
            <a:r>
              <a:rPr lang="en-US" altLang="zh-TW" b="0" dirty="0"/>
              <a:t>(1), 27-60.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F2896F1-CD2C-4576-A2A8-96240893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6AF5A84-0248-4E3F-A9DB-AED659D8265E}"/>
              </a:ext>
            </a:extLst>
          </p:cNvPr>
          <p:cNvSpPr txBox="1">
            <a:spLocks/>
          </p:cNvSpPr>
          <p:nvPr/>
        </p:nvSpPr>
        <p:spPr>
          <a:xfrm>
            <a:off x="323850" y="198072"/>
            <a:ext cx="4569098" cy="962513"/>
          </a:xfrm>
          <a:prstGeom prst="rect">
            <a:avLst/>
          </a:prstGeom>
          <a:gradFill flip="none" rotWithShape="1">
            <a:gsLst>
              <a:gs pos="0">
                <a:srgbClr val="CCCC00">
                  <a:tint val="66000"/>
                  <a:satMod val="160000"/>
                </a:srgbClr>
              </a:gs>
              <a:gs pos="50000">
                <a:srgbClr val="CCCC00">
                  <a:tint val="44500"/>
                  <a:satMod val="160000"/>
                </a:srgbClr>
              </a:gs>
              <a:gs pos="100000">
                <a:srgbClr val="CCCC00">
                  <a:tint val="23500"/>
                  <a:satMod val="160000"/>
                </a:srgbClr>
              </a:gs>
            </a:gsLst>
            <a:lin ang="0" scaled="1"/>
            <a:tileRect/>
          </a:gradFill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References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1490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C6C8C34-268A-4BFD-82C9-FFE84088F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187726"/>
            <a:ext cx="11599984" cy="6547182"/>
          </a:xfrm>
        </p:spPr>
        <p:txBody>
          <a:bodyPr>
            <a:normAutofit lnSpcReduction="10000"/>
          </a:bodyPr>
          <a:lstStyle/>
          <a:p>
            <a:r>
              <a:rPr lang="en-US" altLang="zh-TW" b="0" dirty="0"/>
              <a:t>Dorsey, E., Okun, M. S., &amp; </a:t>
            </a:r>
            <a:r>
              <a:rPr lang="en-US" altLang="zh-TW" b="0" dirty="0" err="1"/>
              <a:t>Bloem</a:t>
            </a:r>
            <a:r>
              <a:rPr lang="en-US" altLang="zh-TW" b="0" dirty="0"/>
              <a:t>, B. R. (2020). Care, convenience, comfort, confidentiality, and contagion: the 5 C’s that will shape the future of telemedicine. </a:t>
            </a:r>
            <a:r>
              <a:rPr lang="en-US" altLang="zh-TW" b="0" i="1" dirty="0"/>
              <a:t>Journal of Parkinson's disease</a:t>
            </a:r>
            <a:r>
              <a:rPr lang="en-US" altLang="zh-TW" b="0" dirty="0"/>
              <a:t>, </a:t>
            </a:r>
            <a:r>
              <a:rPr lang="en-US" altLang="zh-TW" b="0" i="1" dirty="0"/>
              <a:t>10</a:t>
            </a:r>
            <a:r>
              <a:rPr lang="en-US" altLang="zh-TW" b="0" dirty="0"/>
              <a:t>(3), 893-897.</a:t>
            </a:r>
          </a:p>
          <a:p>
            <a:r>
              <a:rPr lang="en-US" altLang="zh-TW" b="0" dirty="0" err="1"/>
              <a:t>Florea</a:t>
            </a:r>
            <a:r>
              <a:rPr lang="en-US" altLang="zh-TW" b="0" dirty="0"/>
              <a:t>, M., </a:t>
            </a:r>
            <a:r>
              <a:rPr lang="en-US" altLang="zh-TW" b="0" dirty="0" err="1"/>
              <a:t>Lazea</a:t>
            </a:r>
            <a:r>
              <a:rPr lang="en-US" altLang="zh-TW" b="0" dirty="0"/>
              <a:t>, C., Gaga, R., Sur, G., </a:t>
            </a:r>
            <a:r>
              <a:rPr lang="en-US" altLang="zh-TW" b="0" dirty="0" err="1"/>
              <a:t>Lotrean</a:t>
            </a:r>
            <a:r>
              <a:rPr lang="en-US" altLang="zh-TW" b="0" dirty="0"/>
              <a:t>, L., </a:t>
            </a:r>
            <a:r>
              <a:rPr lang="en-US" altLang="zh-TW" b="0" dirty="0" err="1"/>
              <a:t>Puia</a:t>
            </a:r>
            <a:r>
              <a:rPr lang="en-US" altLang="zh-TW" b="0" dirty="0"/>
              <a:t>, A., ... &amp; Sur, M. L. (2021). Lights and shadows of the perception of the use of telemedicine by </a:t>
            </a:r>
            <a:r>
              <a:rPr lang="en-US" altLang="zh-TW" b="0" dirty="0" err="1"/>
              <a:t>romanian</a:t>
            </a:r>
            <a:r>
              <a:rPr lang="en-US" altLang="zh-TW" b="0" dirty="0"/>
              <a:t> family doctors during the COVID-19 pandemic. </a:t>
            </a:r>
            <a:r>
              <a:rPr lang="en-US" altLang="zh-TW" b="0" i="1" dirty="0"/>
              <a:t>International Journal of General Medicine</a:t>
            </a:r>
            <a:r>
              <a:rPr lang="en-US" altLang="zh-TW" b="0" dirty="0"/>
              <a:t>, 1575-1587.</a:t>
            </a:r>
            <a:endParaRPr lang="en-US" altLang="zh-TW" dirty="0"/>
          </a:p>
          <a:p>
            <a:r>
              <a:rPr lang="en-US" altLang="zh-TW" b="0" dirty="0" err="1"/>
              <a:t>Hjelm</a:t>
            </a:r>
            <a:r>
              <a:rPr lang="en-US" altLang="zh-TW" b="0" dirty="0"/>
              <a:t>, N. M. (2005). Benefits and drawbacks of telemedicine. Journal of telemedicine and telecare, 11(2), 60-70.</a:t>
            </a:r>
          </a:p>
          <a:p>
            <a:r>
              <a:rPr lang="en-US" altLang="zh-TW" b="0" dirty="0"/>
              <a:t>Kapoor, A., Guha, S., Das, M. K., Goswami, K. C., &amp; Yadav, R. (2020). Digital healthcare: The only solution for better healthcare during COVID-19 pandemic?. </a:t>
            </a:r>
            <a:r>
              <a:rPr lang="en-US" altLang="zh-TW" b="0" i="1" dirty="0"/>
              <a:t>Indian Heart Journal</a:t>
            </a:r>
            <a:r>
              <a:rPr lang="en-US" altLang="zh-TW" b="0" dirty="0"/>
              <a:t>, </a:t>
            </a:r>
            <a:r>
              <a:rPr lang="en-US" altLang="zh-TW" b="0" i="1" dirty="0"/>
              <a:t>72</a:t>
            </a:r>
            <a:r>
              <a:rPr lang="en-US" altLang="zh-TW" b="0" dirty="0"/>
              <a:t>(2), 61-64.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508EA0-6F44-44DA-ABCD-6C09C003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333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C52866-94D4-426F-A428-281377CF6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175614"/>
            <a:ext cx="11599984" cy="6559294"/>
          </a:xfrm>
        </p:spPr>
        <p:txBody>
          <a:bodyPr>
            <a:normAutofit lnSpcReduction="10000"/>
          </a:bodyPr>
          <a:lstStyle/>
          <a:p>
            <a:r>
              <a:rPr lang="en-US" altLang="zh-TW" b="0" dirty="0" err="1"/>
              <a:t>Kichloo</a:t>
            </a:r>
            <a:r>
              <a:rPr lang="en-US" altLang="zh-TW" b="0" dirty="0"/>
              <a:t>, A., </a:t>
            </a:r>
            <a:r>
              <a:rPr lang="en-US" altLang="zh-TW" b="0" dirty="0" err="1"/>
              <a:t>Albosta</a:t>
            </a:r>
            <a:r>
              <a:rPr lang="en-US" altLang="zh-TW" b="0" dirty="0"/>
              <a:t>, M., </a:t>
            </a:r>
            <a:r>
              <a:rPr lang="en-US" altLang="zh-TW" b="0" dirty="0" err="1"/>
              <a:t>Dettloff</a:t>
            </a:r>
            <a:r>
              <a:rPr lang="en-US" altLang="zh-TW" b="0" dirty="0"/>
              <a:t>, K., </a:t>
            </a:r>
            <a:r>
              <a:rPr lang="en-US" altLang="zh-TW" b="0" dirty="0" err="1"/>
              <a:t>Wani</a:t>
            </a:r>
            <a:r>
              <a:rPr lang="en-US" altLang="zh-TW" b="0" dirty="0"/>
              <a:t>, F., El-Amir, Z., Singh, J., ... &amp; </a:t>
            </a:r>
            <a:r>
              <a:rPr lang="en-US" altLang="zh-TW" b="0" dirty="0" err="1"/>
              <a:t>Chugh</a:t>
            </a:r>
            <a:r>
              <a:rPr lang="en-US" altLang="zh-TW" b="0" dirty="0"/>
              <a:t>, S. (2020). Telemedicine, the current COVID-19 pandemic and the future: a narrative review and perspectives moving forward in the USA. </a:t>
            </a:r>
            <a:r>
              <a:rPr lang="en-US" altLang="zh-TW" b="0" i="1" dirty="0"/>
              <a:t>Family medicine and community health</a:t>
            </a:r>
            <a:r>
              <a:rPr lang="en-US" altLang="zh-TW" b="0" dirty="0"/>
              <a:t>, </a:t>
            </a:r>
            <a:r>
              <a:rPr lang="en-US" altLang="zh-TW" b="0" i="1" dirty="0"/>
              <a:t>8</a:t>
            </a:r>
            <a:r>
              <a:rPr lang="en-US" altLang="zh-TW" b="0" dirty="0"/>
              <a:t>(3).</a:t>
            </a:r>
          </a:p>
          <a:p>
            <a:r>
              <a:rPr lang="en-US" altLang="zh-TW" b="0" dirty="0" err="1"/>
              <a:t>Lakshin</a:t>
            </a:r>
            <a:r>
              <a:rPr lang="en-US" altLang="zh-TW" b="0" dirty="0"/>
              <a:t>, G., </a:t>
            </a:r>
            <a:r>
              <a:rPr lang="en-US" altLang="zh-TW" b="0" dirty="0" err="1"/>
              <a:t>Banek</a:t>
            </a:r>
            <a:r>
              <a:rPr lang="en-US" altLang="zh-TW" b="0" dirty="0"/>
              <a:t>, S., </a:t>
            </a:r>
            <a:r>
              <a:rPr lang="en-US" altLang="zh-TW" b="0" dirty="0" err="1"/>
              <a:t>Keese</a:t>
            </a:r>
            <a:r>
              <a:rPr lang="en-US" altLang="zh-TW" b="0" dirty="0"/>
              <a:t>, D., Rolle, U., &amp; </a:t>
            </a:r>
            <a:r>
              <a:rPr lang="en-US" altLang="zh-TW" b="0" dirty="0" err="1"/>
              <a:t>Schmedding</a:t>
            </a:r>
            <a:r>
              <a:rPr lang="en-US" altLang="zh-TW" b="0" dirty="0"/>
              <a:t>, A. (2021). Telemedicine in the pediatric surgery in Germany during the COVID-19 pandemic. </a:t>
            </a:r>
            <a:r>
              <a:rPr lang="en-US" altLang="zh-TW" b="0" i="1" dirty="0"/>
              <a:t>Pediatric Surgery International</a:t>
            </a:r>
            <a:r>
              <a:rPr lang="en-US" altLang="zh-TW" b="0" dirty="0"/>
              <a:t>, </a:t>
            </a:r>
            <a:r>
              <a:rPr lang="en-US" altLang="zh-TW" b="0" i="1" dirty="0"/>
              <a:t>37</a:t>
            </a:r>
            <a:r>
              <a:rPr lang="en-US" altLang="zh-TW" b="0" dirty="0"/>
              <a:t>, 389-395.</a:t>
            </a:r>
          </a:p>
          <a:p>
            <a:r>
              <a:rPr lang="en-US" altLang="zh-TW" b="0" dirty="0"/>
              <a:t>Lopez, A. M., Lam, K., &amp; Thota, R. (2021). Barriers and facilitators to telemedicine: can you hear me now?. </a:t>
            </a:r>
            <a:r>
              <a:rPr lang="en-US" altLang="zh-TW" b="0" i="1" dirty="0"/>
              <a:t>American Society of Clinical Oncology Educational Book</a:t>
            </a:r>
            <a:r>
              <a:rPr lang="en-US" altLang="zh-TW" b="0" dirty="0"/>
              <a:t>, </a:t>
            </a:r>
            <a:r>
              <a:rPr lang="en-US" altLang="zh-TW" b="0" i="1" dirty="0"/>
              <a:t>41</a:t>
            </a:r>
            <a:r>
              <a:rPr lang="en-US" altLang="zh-TW" b="0" dirty="0"/>
              <a:t>, 25-36.</a:t>
            </a:r>
            <a:endParaRPr lang="zh-TW" altLang="en-US" dirty="0"/>
          </a:p>
          <a:p>
            <a:r>
              <a:rPr lang="en-US" altLang="zh-TW" b="0" dirty="0"/>
              <a:t>Mills, E. C., Savage, E., Lieder, J., &amp; Chiu, E. S. (2020). Telemedicine and the COVID-19 pandemic: are we ready to go live?. </a:t>
            </a:r>
            <a:r>
              <a:rPr lang="en-US" altLang="zh-TW" b="0" i="1" dirty="0"/>
              <a:t>Advances in skin &amp; wound care</a:t>
            </a:r>
            <a:r>
              <a:rPr lang="en-US" altLang="zh-TW" b="0" dirty="0"/>
              <a:t>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770012-4800-4796-921A-051FA31F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374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1A23C0-B7CF-45E9-ADD6-B7E66BEA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205892"/>
            <a:ext cx="11599984" cy="6529016"/>
          </a:xfrm>
        </p:spPr>
        <p:txBody>
          <a:bodyPr/>
          <a:lstStyle/>
          <a:p>
            <a:r>
              <a:rPr lang="en-US" altLang="zh-TW" b="0" dirty="0" err="1"/>
              <a:t>Nie</a:t>
            </a:r>
            <a:r>
              <a:rPr lang="en-US" altLang="zh-TW" b="0" dirty="0"/>
              <a:t>, J. Z., </a:t>
            </a:r>
            <a:r>
              <a:rPr lang="en-US" altLang="zh-TW" b="0" dirty="0" err="1"/>
              <a:t>Karras</a:t>
            </a:r>
            <a:r>
              <a:rPr lang="en-US" altLang="zh-TW" b="0" dirty="0"/>
              <a:t>, C. L., </a:t>
            </a:r>
            <a:r>
              <a:rPr lang="en-US" altLang="zh-TW" b="0" dirty="0" err="1"/>
              <a:t>Texakalidis</a:t>
            </a:r>
            <a:r>
              <a:rPr lang="en-US" altLang="zh-TW" b="0" dirty="0"/>
              <a:t>, P., </a:t>
            </a:r>
            <a:r>
              <a:rPr lang="en-US" altLang="zh-TW" b="0" dirty="0" err="1"/>
              <a:t>Trybula</a:t>
            </a:r>
            <a:r>
              <a:rPr lang="en-US" altLang="zh-TW" b="0" dirty="0"/>
              <a:t>, S. J., &amp; </a:t>
            </a:r>
            <a:r>
              <a:rPr lang="en-US" altLang="zh-TW" b="0" dirty="0" err="1"/>
              <a:t>Dahdaleh</a:t>
            </a:r>
            <a:r>
              <a:rPr lang="en-US" altLang="zh-TW" b="0" dirty="0"/>
              <a:t>, N. S. (2022). A systematic review on outpatient telemedicine utilization in neurosurgery following the start of COVID-19. </a:t>
            </a:r>
            <a:r>
              <a:rPr lang="en-US" altLang="zh-TW" b="0" i="1" dirty="0"/>
              <a:t>World Neurosurgery</a:t>
            </a:r>
            <a:r>
              <a:rPr lang="en-US" altLang="zh-TW" b="0" dirty="0"/>
              <a:t>.</a:t>
            </a:r>
            <a:endParaRPr lang="zh-TW" altLang="en-US" dirty="0"/>
          </a:p>
          <a:p>
            <a:r>
              <a:rPr lang="en-US" altLang="zh-TW" b="0" dirty="0" err="1"/>
              <a:t>Nittari</a:t>
            </a:r>
            <a:r>
              <a:rPr lang="en-US" altLang="zh-TW" b="0" dirty="0"/>
              <a:t>, G., Savva, D., </a:t>
            </a:r>
            <a:r>
              <a:rPr lang="en-US" altLang="zh-TW" b="0" dirty="0" err="1"/>
              <a:t>Tomassoni</a:t>
            </a:r>
            <a:r>
              <a:rPr lang="en-US" altLang="zh-TW" b="0" dirty="0"/>
              <a:t>, D., </a:t>
            </a:r>
            <a:r>
              <a:rPr lang="en-US" altLang="zh-TW" b="0" dirty="0" err="1"/>
              <a:t>Tayebati</a:t>
            </a:r>
            <a:r>
              <a:rPr lang="en-US" altLang="zh-TW" b="0" dirty="0"/>
              <a:t>, S. K., &amp; </a:t>
            </a:r>
            <a:r>
              <a:rPr lang="en-US" altLang="zh-TW" b="0" dirty="0" err="1"/>
              <a:t>Amenta</a:t>
            </a:r>
            <a:r>
              <a:rPr lang="en-US" altLang="zh-TW" b="0" dirty="0"/>
              <a:t>, F. (2022). Telemedicine in the COVID-19 era: a narrative review based on current evidence. </a:t>
            </a:r>
            <a:r>
              <a:rPr lang="en-US" altLang="zh-TW" b="0" i="1" dirty="0"/>
              <a:t>International Journal of Environmental Research and Public Health</a:t>
            </a:r>
            <a:r>
              <a:rPr lang="en-US" altLang="zh-TW" b="0" dirty="0"/>
              <a:t>, </a:t>
            </a:r>
            <a:r>
              <a:rPr lang="en-US" altLang="zh-TW" b="0" i="1" dirty="0"/>
              <a:t>19</a:t>
            </a:r>
            <a:r>
              <a:rPr lang="en-US" altLang="zh-TW" b="0" dirty="0"/>
              <a:t>(9), 5101.</a:t>
            </a:r>
          </a:p>
          <a:p>
            <a:r>
              <a:rPr lang="en-US" altLang="zh-TW" b="0" dirty="0"/>
              <a:t>Perry AF, Federico F, Huebner J. </a:t>
            </a:r>
            <a:r>
              <a:rPr lang="en-US" altLang="zh-TW" b="0" i="1" dirty="0"/>
              <a:t>Telemedicine: Ensuring Safe, Equitable, Person-Centered Virtual Care</a:t>
            </a:r>
            <a:r>
              <a:rPr lang="en-US" altLang="zh-TW" b="0" dirty="0"/>
              <a:t>. IHI White Paper. Boston: Institute for Healthcare Improvement; 2021. (Available at www.ihi.org) 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4FDD49-F9B6-466E-80E2-C0582FD0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947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21C5CF-5C13-4141-A1B6-A613117E9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333060"/>
            <a:ext cx="11599984" cy="6401847"/>
          </a:xfrm>
        </p:spPr>
        <p:txBody>
          <a:bodyPr>
            <a:normAutofit/>
          </a:bodyPr>
          <a:lstStyle/>
          <a:p>
            <a:r>
              <a:rPr lang="en-US" altLang="zh-TW" dirty="0"/>
              <a:t>In other words, to successful implementation of online treatment, patients’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</a:rPr>
              <a:t>psychological concerns</a:t>
            </a:r>
            <a:r>
              <a:rPr lang="en-US" altLang="zh-TW" dirty="0"/>
              <a:t>, </a:t>
            </a:r>
            <a:r>
              <a:rPr lang="en-US" altLang="zh-TW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IT skills</a:t>
            </a:r>
            <a:r>
              <a:rPr lang="en-US" altLang="zh-TW" dirty="0"/>
              <a:t>, and </a:t>
            </a:r>
            <a:r>
              <a:rPr lang="en-US" altLang="zh-TW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B0F0"/>
                </a:solidFill>
              </a:rPr>
              <a:t>related trainings</a:t>
            </a:r>
            <a:r>
              <a:rPr lang="en-US" altLang="zh-TW" dirty="0"/>
              <a:t> were addressed.</a:t>
            </a:r>
          </a:p>
          <a:p>
            <a:r>
              <a:rPr lang="en-US" altLang="zh-TW" dirty="0"/>
              <a:t>Moreover, one of the factors that influenced online treatment adoption was </a:t>
            </a:r>
            <a:r>
              <a:rPr lang="en-US" altLang="zh-TW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digital literacy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(Lopez et al., 2021)</a:t>
            </a:r>
            <a:r>
              <a:rPr lang="en-US" altLang="zh-TW" dirty="0"/>
              <a:t>. In addition, </a:t>
            </a:r>
            <a:r>
              <a:rPr lang="en-US" altLang="zh-TW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</a:rPr>
              <a:t>anxiety to technology </a:t>
            </a:r>
            <a:r>
              <a:rPr lang="en-US" altLang="zh-TW" dirty="0"/>
              <a:t>was related to willingness to use telepsychiatry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(Werner, 2004)</a:t>
            </a:r>
            <a:r>
              <a:rPr lang="en-US" altLang="zh-TW" dirty="0"/>
              <a:t>. </a:t>
            </a:r>
          </a:p>
          <a:p>
            <a:r>
              <a:rPr lang="en-US" altLang="zh-TW" dirty="0"/>
              <a:t>On the other hand, the </a:t>
            </a:r>
            <a:r>
              <a:rPr lang="en-US" altLang="zh-TW" dirty="0">
                <a:solidFill>
                  <a:srgbClr val="FF0000"/>
                </a:solidFill>
              </a:rPr>
              <a:t>Theory of Planned Behavior </a:t>
            </a:r>
            <a:r>
              <a:rPr lang="en-US" altLang="zh-TW" dirty="0"/>
              <a:t>Model could explain </a:t>
            </a:r>
            <a:r>
              <a:rPr lang="en-US" altLang="zh-TW" dirty="0">
                <a:solidFill>
                  <a:srgbClr val="FF0000"/>
                </a:solidFill>
              </a:rPr>
              <a:t>85.8%</a:t>
            </a:r>
            <a:r>
              <a:rPr lang="en-US" altLang="zh-TW" dirty="0"/>
              <a:t> of the intention to use telemedicine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(Ramírez-Correa et al., 2020)</a:t>
            </a:r>
            <a:r>
              <a:rPr lang="en-US" altLang="zh-TW" dirty="0"/>
              <a:t>.</a:t>
            </a:r>
          </a:p>
          <a:p>
            <a:endParaRPr lang="zh-TW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41C050-9F61-4B19-879E-70D1452D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322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7AD2E9-7BC4-41AB-BF34-12A476DD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296726"/>
            <a:ext cx="11599984" cy="6438181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b="0" dirty="0" err="1"/>
              <a:t>Pogorzelska</a:t>
            </a:r>
            <a:r>
              <a:rPr lang="en-US" altLang="zh-TW" b="0" dirty="0"/>
              <a:t>, K., &amp; </a:t>
            </a:r>
            <a:r>
              <a:rPr lang="en-US" altLang="zh-TW" b="0" dirty="0" err="1"/>
              <a:t>Chlabicz</a:t>
            </a:r>
            <a:r>
              <a:rPr lang="en-US" altLang="zh-TW" b="0" dirty="0"/>
              <a:t>, S. (2022). Patient satisfaction with telemedicine during the COVID-19 pandemic—a systematic review. </a:t>
            </a:r>
            <a:r>
              <a:rPr lang="en-US" altLang="zh-TW" b="0" i="1" dirty="0"/>
              <a:t>International Journal of Environmental Research and Public Health</a:t>
            </a:r>
            <a:r>
              <a:rPr lang="en-US" altLang="zh-TW" b="0" dirty="0"/>
              <a:t>, </a:t>
            </a:r>
            <a:r>
              <a:rPr lang="en-US" altLang="zh-TW" b="0" i="1" dirty="0"/>
              <a:t>19</a:t>
            </a:r>
            <a:r>
              <a:rPr lang="en-US" altLang="zh-TW" b="0" dirty="0"/>
              <a:t>(10), 6113.</a:t>
            </a:r>
          </a:p>
          <a:p>
            <a:r>
              <a:rPr lang="en-US" altLang="zh-TW" b="0" dirty="0"/>
              <a:t>Ramírez-Correa, P., Ramírez-Rivas, C., Alfaro-Pérez, J., &amp; Melo-Mariano, A. (2020). Telemedicine acceptance during the COVID-19 pandemic: an empirical example of robust consistent partial least squares path modeling. </a:t>
            </a:r>
            <a:r>
              <a:rPr lang="en-US" altLang="zh-TW" b="0" i="1" dirty="0"/>
              <a:t>Symmetry</a:t>
            </a:r>
            <a:r>
              <a:rPr lang="en-US" altLang="zh-TW" b="0" dirty="0"/>
              <a:t>, </a:t>
            </a:r>
            <a:r>
              <a:rPr lang="en-US" altLang="zh-TW" b="0" i="1" dirty="0"/>
              <a:t>12</a:t>
            </a:r>
            <a:r>
              <a:rPr lang="en-US" altLang="zh-TW" b="0" dirty="0"/>
              <a:t>(10), 1593.</a:t>
            </a:r>
          </a:p>
          <a:p>
            <a:r>
              <a:rPr lang="en-US" altLang="zh-TW" b="0" dirty="0" err="1"/>
              <a:t>Stifani</a:t>
            </a:r>
            <a:r>
              <a:rPr lang="en-US" altLang="zh-TW" b="0" dirty="0"/>
              <a:t>, B. M., Avila, K., &amp; Levi, E. E. (2021). Telemedicine for contraceptive counseling: An exploratory survey of US family planning providers following rapid adoption of services during the COVID-19 pandemic. </a:t>
            </a:r>
            <a:r>
              <a:rPr lang="en-US" altLang="zh-TW" b="0" i="1" dirty="0"/>
              <a:t>Contraception</a:t>
            </a:r>
            <a:r>
              <a:rPr lang="en-US" altLang="zh-TW" b="0" dirty="0"/>
              <a:t>, </a:t>
            </a:r>
            <a:r>
              <a:rPr lang="en-US" altLang="zh-TW" b="0" i="1" dirty="0"/>
              <a:t>103</a:t>
            </a:r>
            <a:r>
              <a:rPr lang="en-US" altLang="zh-TW" b="0" dirty="0"/>
              <a:t>(3), 157-162.</a:t>
            </a:r>
          </a:p>
          <a:p>
            <a:r>
              <a:rPr lang="en-US" altLang="zh-TW" b="0" dirty="0"/>
              <a:t>Wang, J. J., Zhang, X., &amp; Shi, J. J. (2023). Hospital dual-channel adoption decisions with telemedicine referral and misdiagnosis. </a:t>
            </a:r>
            <a:r>
              <a:rPr lang="en-US" altLang="zh-TW" b="0" i="1" dirty="0"/>
              <a:t>Omega</a:t>
            </a:r>
            <a:r>
              <a:rPr lang="en-US" altLang="zh-TW" b="0" dirty="0"/>
              <a:t>, </a:t>
            </a:r>
            <a:r>
              <a:rPr lang="en-US" altLang="zh-TW" b="0" i="1" dirty="0"/>
              <a:t>119</a:t>
            </a:r>
            <a:r>
              <a:rPr lang="en-US" altLang="zh-TW" b="0" dirty="0"/>
              <a:t>, 102875.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68A224F-0E27-41AB-B379-CC20280F7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2575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1375B5-E36A-44EC-83C5-8863181A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308838"/>
            <a:ext cx="11599984" cy="6426070"/>
          </a:xfrm>
        </p:spPr>
        <p:txBody>
          <a:bodyPr/>
          <a:lstStyle/>
          <a:p>
            <a:r>
              <a:rPr lang="en-US" altLang="zh-TW" b="0" dirty="0"/>
              <a:t>Werner, P. (2004). Willingness to use telemedicine for psychiatric care. </a:t>
            </a:r>
            <a:r>
              <a:rPr lang="en-US" altLang="zh-TW" b="0" i="1" dirty="0"/>
              <a:t>Telemedicine Journal &amp; e-Health</a:t>
            </a:r>
            <a:r>
              <a:rPr lang="en-US" altLang="zh-TW" b="0" dirty="0"/>
              <a:t>, </a:t>
            </a:r>
            <a:r>
              <a:rPr lang="en-US" altLang="zh-TW" b="0" i="1" dirty="0"/>
              <a:t>10</a:t>
            </a:r>
            <a:r>
              <a:rPr lang="en-US" altLang="zh-TW" b="0" dirty="0"/>
              <a:t>(3), 286-293.</a:t>
            </a:r>
            <a:endParaRPr lang="it-IT" altLang="zh-TW" b="0" dirty="0"/>
          </a:p>
          <a:p>
            <a:r>
              <a:rPr lang="it-IT" altLang="zh-TW" b="0" dirty="0"/>
              <a:t>Wootton, R. (2001). Telemedicine. </a:t>
            </a:r>
            <a:r>
              <a:rPr lang="it-IT" altLang="zh-TW" b="0" i="1" dirty="0"/>
              <a:t>British Medical Journal</a:t>
            </a:r>
            <a:r>
              <a:rPr lang="it-IT" altLang="zh-TW" b="0" dirty="0"/>
              <a:t>, </a:t>
            </a:r>
            <a:r>
              <a:rPr lang="it-IT" altLang="zh-TW" b="0" i="1" dirty="0"/>
              <a:t>323</a:t>
            </a:r>
            <a:r>
              <a:rPr lang="it-IT" altLang="zh-TW" b="0" dirty="0"/>
              <a:t>(7312), 557-560.</a:t>
            </a:r>
          </a:p>
          <a:p>
            <a:r>
              <a:rPr lang="en-US" altLang="zh-TW" b="0" dirty="0"/>
              <a:t>Yoon, E. J., Tong, D., Anton, G. M., </a:t>
            </a:r>
            <a:r>
              <a:rPr lang="en-US" altLang="zh-TW" b="0" dirty="0" err="1"/>
              <a:t>Jasinski</a:t>
            </a:r>
            <a:r>
              <a:rPr lang="en-US" altLang="zh-TW" b="0" dirty="0"/>
              <a:t>, J. M., Claus, C. F., Soo, T. M., &amp; Kelkar, P. S. (2021). Patient satisfaction with neurosurgery telemedicine visits during the coronavirus disease 2019 pandemic: a prospective cohort study. </a:t>
            </a:r>
            <a:r>
              <a:rPr lang="en-US" altLang="zh-TW" b="0" i="1" dirty="0"/>
              <a:t>World Neurosurgery</a:t>
            </a:r>
            <a:r>
              <a:rPr lang="en-US" altLang="zh-TW" b="0" dirty="0"/>
              <a:t>, </a:t>
            </a:r>
            <a:r>
              <a:rPr lang="en-US" altLang="zh-TW" b="0" i="1" dirty="0"/>
              <a:t>145</a:t>
            </a:r>
            <a:r>
              <a:rPr lang="en-US" altLang="zh-TW" b="0" dirty="0"/>
              <a:t>, e184-e191.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8664341-2944-4DA8-9926-8CF4D9FF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3581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1975FD-F169-49A5-B270-F5518B38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73AE28-0FA2-4870-8396-B4997FE8E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03" t="27373" r="13558" b="11170"/>
          <a:stretch/>
        </p:blipFill>
        <p:spPr>
          <a:xfrm>
            <a:off x="658044" y="81427"/>
            <a:ext cx="9436689" cy="66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02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5ECE53A-0E23-40B4-B250-6E05E175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A6D71A5-5AD1-40C8-8A09-542C868C5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0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B70F67C-A35D-4686-BE65-6747B17F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0739BD0-34B0-4674-8C28-C577AA0F8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3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93A1589-39FD-4933-A457-06978A97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B7A5E0-1ADE-41D9-B123-DAE8674A1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19E0A77-02EB-481F-BE12-4940B36B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56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7293560-B7D2-4654-8997-53946742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086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5F2E51-E603-4DCA-8CF9-D2707979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57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D5CAC9-5B6F-4429-898F-3AE49E7B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83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70AD48-9C82-41F9-B4B6-454BA0DD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D6F211-31BF-41E1-BDAC-6D7090F7C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3" y="0"/>
            <a:ext cx="10277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7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4A42807-7143-46DE-8B0D-F5388C32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59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D9731DB-921D-4903-8E1D-498B1AFA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21C5CF-5C13-4141-A1B6-A613117E9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333060"/>
            <a:ext cx="11599984" cy="6401847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ln>
                  <a:solidFill>
                    <a:srgbClr val="00FF00"/>
                  </a:solidFill>
                </a:ln>
              </a:rPr>
              <a:t>Taiwan’s National Health Insurance (NHI)</a:t>
            </a:r>
            <a:r>
              <a:rPr lang="en-US" altLang="zh-TW" dirty="0"/>
              <a:t> System has implemented for 20 years. It has provided most convenient healthcare possible. However, according to National Health Insurance Administration (NHIA), even during the COVID-19 pandemic, about </a:t>
            </a:r>
            <a:r>
              <a:rPr lang="en-US" altLang="zh-TW" dirty="0">
                <a:solidFill>
                  <a:srgbClr val="FF0000"/>
                </a:solidFill>
              </a:rPr>
              <a:t>33,000</a:t>
            </a:r>
            <a:r>
              <a:rPr lang="en-US" altLang="zh-TW" dirty="0"/>
              <a:t> Taiwanese people still sought medical treatment (doctor shopping) more than </a:t>
            </a:r>
            <a:r>
              <a:rPr lang="en-US" altLang="zh-TW" dirty="0">
                <a:solidFill>
                  <a:srgbClr val="FF0000"/>
                </a:solidFill>
              </a:rPr>
              <a:t>90 times</a:t>
            </a:r>
            <a:r>
              <a:rPr lang="en-US" altLang="zh-TW" dirty="0"/>
              <a:t> per person in 2020.</a:t>
            </a:r>
          </a:p>
          <a:p>
            <a:r>
              <a:rPr lang="en-US" altLang="zh-TW" dirty="0"/>
              <a:t>On the other hand, there was </a:t>
            </a:r>
            <a:r>
              <a:rPr lang="en-US" altLang="zh-TW" dirty="0">
                <a:solidFill>
                  <a:srgbClr val="FF0000"/>
                </a:solidFill>
              </a:rPr>
              <a:t>still room for improvement </a:t>
            </a:r>
            <a:r>
              <a:rPr lang="en-US" altLang="zh-TW" dirty="0"/>
              <a:t>in Taiwanese people’s awareness and needs for </a:t>
            </a:r>
            <a:r>
              <a:rPr lang="en-US" altLang="zh-TW" dirty="0">
                <a:solidFill>
                  <a:srgbClr val="FF0000"/>
                </a:solidFill>
              </a:rPr>
              <a:t>telemedicine in 2020</a:t>
            </a:r>
            <a:r>
              <a:rPr lang="en-US" altLang="zh-TW" dirty="0"/>
              <a:t> </a:t>
            </a:r>
            <a:r>
              <a:rPr lang="en-US" altLang="zh-TW" sz="2000" dirty="0">
                <a:solidFill>
                  <a:schemeClr val="bg1">
                    <a:lumMod val="50000"/>
                  </a:schemeClr>
                </a:solidFill>
              </a:rPr>
              <a:t>(Chang et al., 2021)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Facing the COVID-19 outbreak and related lockdown, from May 2021, NHIA expanded </a:t>
            </a:r>
            <a:r>
              <a:rPr lang="en-US" altLang="zh-TW" dirty="0">
                <a:solidFill>
                  <a:srgbClr val="FF0000"/>
                </a:solidFill>
              </a:rPr>
              <a:t>telemedicine</a:t>
            </a:r>
            <a:r>
              <a:rPr lang="en-US" altLang="zh-TW" dirty="0"/>
              <a:t> services </a:t>
            </a:r>
            <a:r>
              <a:rPr lang="en-US" altLang="zh-TW" dirty="0">
                <a:solidFill>
                  <a:srgbClr val="FF0000"/>
                </a:solidFill>
              </a:rPr>
              <a:t>to all citizens</a:t>
            </a:r>
            <a:r>
              <a:rPr lang="en-US" altLang="zh-TW" dirty="0"/>
              <a:t>. Therefore, more and more people started experiencing online treatment in Taiwan. 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C41C050-9F61-4B19-879E-70D1452D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176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8EC3E0-FDFF-4BB3-A035-71F423C4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354D60-C206-4A20-B7CC-0B290BC2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82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338238-11CC-48E0-BAD5-F8752499A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211948"/>
            <a:ext cx="11599984" cy="6522960"/>
          </a:xfrm>
        </p:spPr>
        <p:txBody>
          <a:bodyPr>
            <a:normAutofit/>
          </a:bodyPr>
          <a:lstStyle/>
          <a:p>
            <a:r>
              <a:rPr lang="en-US" altLang="zh-TW" dirty="0"/>
              <a:t>This study was conducted in 2022. In addition to exploring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the reasons </a:t>
            </a:r>
            <a:r>
              <a:rPr lang="en-US" altLang="zh-TW" dirty="0"/>
              <a:t>and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concerns </a:t>
            </a:r>
            <a:r>
              <a:rPr lang="en-US" altLang="zh-TW" dirty="0"/>
              <a:t>about online treatment usage between Taiwanese people with and without the experience, by means of the extended Theory of Planned Behavior (TPB) model, the present study also examining </a:t>
            </a:r>
            <a:r>
              <a:rPr lang="en-US" altLang="zh-TW" dirty="0">
                <a:ln>
                  <a:solidFill>
                    <a:srgbClr val="0000CC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principal predictors</a:t>
            </a:r>
            <a:r>
              <a:rPr lang="en-US" altLang="zh-TW" dirty="0"/>
              <a:t> of online treatment behavioral intention.</a:t>
            </a:r>
          </a:p>
          <a:p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CF3935-314B-449E-B61F-6D90C584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325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表格 5">
            <a:extLst>
              <a:ext uri="{FF2B5EF4-FFF2-40B4-BE49-F238E27FC236}">
                <a16:creationId xmlns:a16="http://schemas.microsoft.com/office/drawing/2014/main" id="{CA262E05-400F-4B55-8488-21194395C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79337"/>
              </p:ext>
            </p:extLst>
          </p:nvPr>
        </p:nvGraphicFramePr>
        <p:xfrm>
          <a:off x="181669" y="184059"/>
          <a:ext cx="4783947" cy="533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783947">
                  <a:extLst>
                    <a:ext uri="{9D8B030D-6E8A-4147-A177-3AD203B41FA5}">
                      <a16:colId xmlns:a16="http://schemas.microsoft.com/office/drawing/2014/main" val="2212685753"/>
                    </a:ext>
                  </a:extLst>
                </a:gridCol>
              </a:tblGrid>
              <a:tr h="5787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Personal Background </a:t>
                      </a:r>
                      <a:endParaRPr lang="zh-TW" altLang="en-US" sz="3200" b="1" dirty="0">
                        <a:latin typeface="Arial" panose="020B0604020202020204" pitchFamily="34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00FFFF">
                            <a:tint val="66000"/>
                            <a:satMod val="160000"/>
                          </a:srgbClr>
                        </a:gs>
                        <a:gs pos="50000">
                          <a:srgbClr val="00FFFF">
                            <a:tint val="44500"/>
                            <a:satMod val="160000"/>
                          </a:srgbClr>
                        </a:gs>
                        <a:gs pos="100000">
                          <a:srgbClr val="00FFFF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4540203"/>
                  </a:ext>
                </a:extLst>
              </a:tr>
              <a:tr h="3933984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Sex/Age/Education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Marriage/Job/Living Alone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6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Visit Doctors Independently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Return Visits Regularly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Surgical Treatment Exp.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Medical APPs Usage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Know of Online Treatment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Online Treatment Exp.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OT Third Party Assistance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OT Effective Comparison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kumimoji="0" lang="en-US" altLang="zh-TW" sz="2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OT Facilitating/Hindering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595539"/>
                  </a:ext>
                </a:extLst>
              </a:tr>
            </a:tbl>
          </a:graphicData>
        </a:graphic>
      </p:graphicFrame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8E4FF553-0F29-4D45-890A-9E21AD8BF261}"/>
              </a:ext>
            </a:extLst>
          </p:cNvPr>
          <p:cNvCxnSpPr>
            <a:cxnSpLocks/>
            <a:stCxn id="45" idx="3"/>
            <a:endCxn id="4" idx="1"/>
          </p:cNvCxnSpPr>
          <p:nvPr/>
        </p:nvCxnSpPr>
        <p:spPr>
          <a:xfrm flipV="1">
            <a:off x="4965616" y="824784"/>
            <a:ext cx="618670" cy="2026275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F26ACBA4-C1E7-4D79-BE0B-22222F695833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4965616" y="1707477"/>
            <a:ext cx="638213" cy="1143582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92399532-BFB5-40F3-B2FE-E3F9A81F776E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4965616" y="2610715"/>
            <a:ext cx="651511" cy="240344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標題 1">
            <a:extLst>
              <a:ext uri="{FF2B5EF4-FFF2-40B4-BE49-F238E27FC236}">
                <a16:creationId xmlns:a16="http://schemas.microsoft.com/office/drawing/2014/main" id="{DD87E57C-0ED7-4B3F-9B04-2BA42F5ADBFD}"/>
              </a:ext>
            </a:extLst>
          </p:cNvPr>
          <p:cNvSpPr txBox="1">
            <a:spLocks/>
          </p:cNvSpPr>
          <p:nvPr/>
        </p:nvSpPr>
        <p:spPr>
          <a:xfrm>
            <a:off x="2032168" y="6049781"/>
            <a:ext cx="9319612" cy="67255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3600" dirty="0">
                <a:solidFill>
                  <a:schemeClr val="tx1"/>
                </a:solidFill>
                <a:effectLst/>
              </a:rPr>
              <a:t>Figure 1: Framework for the Main Study</a:t>
            </a:r>
            <a:endParaRPr lang="zh-TW" alt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F4C3CD9-889F-4BA9-9744-0FD48379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8</a:t>
            </a:fld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051E2D39-5F88-46B2-B941-E07ABB8C7DA0}"/>
              </a:ext>
            </a:extLst>
          </p:cNvPr>
          <p:cNvCxnSpPr>
            <a:cxnSpLocks/>
            <a:stCxn id="45" idx="3"/>
            <a:endCxn id="36" idx="1"/>
          </p:cNvCxnSpPr>
          <p:nvPr/>
        </p:nvCxnSpPr>
        <p:spPr>
          <a:xfrm>
            <a:off x="4965616" y="2851059"/>
            <a:ext cx="618669" cy="662894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9C9C2E4-3A73-46D7-92F8-FB0DAF155B9F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4965616" y="2851059"/>
            <a:ext cx="598208" cy="1502175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0D2EAD5E-7E6F-4BE0-AC91-29F5FEDD8CC0}"/>
              </a:ext>
            </a:extLst>
          </p:cNvPr>
          <p:cNvGrpSpPr/>
          <p:nvPr/>
        </p:nvGrpSpPr>
        <p:grpSpPr>
          <a:xfrm>
            <a:off x="5584285" y="534113"/>
            <a:ext cx="6490639" cy="3884251"/>
            <a:chOff x="5584285" y="534113"/>
            <a:chExt cx="6490639" cy="3884251"/>
          </a:xfrm>
        </p:grpSpPr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E1A61F97-C01F-4FBE-A307-AD4E38B0CB75}"/>
                </a:ext>
              </a:extLst>
            </p:cNvPr>
            <p:cNvGrpSpPr/>
            <p:nvPr/>
          </p:nvGrpSpPr>
          <p:grpSpPr>
            <a:xfrm>
              <a:off x="5584285" y="534113"/>
              <a:ext cx="6490639" cy="3265595"/>
              <a:chOff x="5115629" y="730616"/>
              <a:chExt cx="6490639" cy="3265595"/>
            </a:xfrm>
          </p:grpSpPr>
          <p:cxnSp>
            <p:nvCxnSpPr>
              <p:cNvPr id="7" name="直線單箭頭接點 6">
                <a:extLst>
                  <a:ext uri="{FF2B5EF4-FFF2-40B4-BE49-F238E27FC236}">
                    <a16:creationId xmlns:a16="http://schemas.microsoft.com/office/drawing/2014/main" id="{C113614A-1AAE-4C2B-AB3C-3103B90105F4}"/>
                  </a:ext>
                </a:extLst>
              </p:cNvPr>
              <p:cNvCxnSpPr>
                <a:cxnSpLocks/>
                <a:stCxn id="4" idx="3"/>
                <a:endCxn id="9" idx="1"/>
              </p:cNvCxnSpPr>
              <p:nvPr/>
            </p:nvCxnSpPr>
            <p:spPr>
              <a:xfrm>
                <a:off x="8967013" y="1021287"/>
                <a:ext cx="529224" cy="141371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直線單箭頭接點 11">
                <a:extLst>
                  <a:ext uri="{FF2B5EF4-FFF2-40B4-BE49-F238E27FC236}">
                    <a16:creationId xmlns:a16="http://schemas.microsoft.com/office/drawing/2014/main" id="{09A9AF9A-3AE3-4C05-8151-697DE92DAE60}"/>
                  </a:ext>
                </a:extLst>
              </p:cNvPr>
              <p:cNvCxnSpPr>
                <a:cxnSpLocks/>
                <a:endCxn id="9" idx="1"/>
              </p:cNvCxnSpPr>
              <p:nvPr/>
            </p:nvCxnSpPr>
            <p:spPr>
              <a:xfrm>
                <a:off x="8986557" y="1969109"/>
                <a:ext cx="509680" cy="46589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2" name="群組 41">
                <a:extLst>
                  <a:ext uri="{FF2B5EF4-FFF2-40B4-BE49-F238E27FC236}">
                    <a16:creationId xmlns:a16="http://schemas.microsoft.com/office/drawing/2014/main" id="{DA43579C-0B66-4C5A-8D2B-55499154D059}"/>
                  </a:ext>
                </a:extLst>
              </p:cNvPr>
              <p:cNvGrpSpPr/>
              <p:nvPr/>
            </p:nvGrpSpPr>
            <p:grpSpPr>
              <a:xfrm>
                <a:off x="5115629" y="730616"/>
                <a:ext cx="6490639" cy="3265595"/>
                <a:chOff x="5103517" y="736672"/>
                <a:chExt cx="6490639" cy="3265595"/>
              </a:xfrm>
            </p:grpSpPr>
            <p:sp>
              <p:nvSpPr>
                <p:cNvPr id="4" name="矩形: 圓角 3">
                  <a:extLst>
                    <a:ext uri="{FF2B5EF4-FFF2-40B4-BE49-F238E27FC236}">
                      <a16:creationId xmlns:a16="http://schemas.microsoft.com/office/drawing/2014/main" id="{890E6366-F841-40FA-8857-17738E20FD69}"/>
                    </a:ext>
                  </a:extLst>
                </p:cNvPr>
                <p:cNvSpPr/>
                <p:nvPr/>
              </p:nvSpPr>
              <p:spPr>
                <a:xfrm>
                  <a:off x="5103518" y="736672"/>
                  <a:ext cx="3851383" cy="581341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  <a:tint val="66000"/>
                        <a:satMod val="160000"/>
                      </a:schemeClr>
                    </a:gs>
                    <a:gs pos="50000">
                      <a:schemeClr val="accent4">
                        <a:lumMod val="75000"/>
                        <a:tint val="44500"/>
                        <a:satMod val="160000"/>
                      </a:schemeClr>
                    </a:gs>
                    <a:gs pos="100000">
                      <a:schemeClr val="accent4">
                        <a:lumMod val="75000"/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8575">
                  <a:solidFill>
                    <a:srgbClr val="FFC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32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Attitude</a:t>
                  </a:r>
                  <a:endParaRPr lang="zh-TW" alt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矩形: 圓角 8">
                  <a:extLst>
                    <a:ext uri="{FF2B5EF4-FFF2-40B4-BE49-F238E27FC236}">
                      <a16:creationId xmlns:a16="http://schemas.microsoft.com/office/drawing/2014/main" id="{FE41E281-1ACA-440F-97CB-E1E2EE8294ED}"/>
                    </a:ext>
                  </a:extLst>
                </p:cNvPr>
                <p:cNvSpPr/>
                <p:nvPr/>
              </p:nvSpPr>
              <p:spPr>
                <a:xfrm>
                  <a:off x="9484125" y="1291089"/>
                  <a:ext cx="2110031" cy="2299931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8575">
                  <a:solidFill>
                    <a:srgbClr val="0000CC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Intention to Perform Online Treatment</a:t>
                  </a:r>
                  <a:endParaRPr lang="zh-TW" altLang="en-US" sz="2800" b="1" dirty="0">
                    <a:solidFill>
                      <a:schemeClr val="tx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3" name="直線單箭頭接點 32">
                  <a:extLst>
                    <a:ext uri="{FF2B5EF4-FFF2-40B4-BE49-F238E27FC236}">
                      <a16:creationId xmlns:a16="http://schemas.microsoft.com/office/drawing/2014/main" id="{85EDD16B-9C1C-46D0-B2E8-9A42B1228429}"/>
                    </a:ext>
                  </a:extLst>
                </p:cNvPr>
                <p:cNvCxnSpPr>
                  <a:cxnSpLocks/>
                  <a:endCxn id="9" idx="1"/>
                </p:cNvCxnSpPr>
                <p:nvPr/>
              </p:nvCxnSpPr>
              <p:spPr>
                <a:xfrm flipV="1">
                  <a:off x="8987743" y="2441055"/>
                  <a:ext cx="496382" cy="43735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矩形: 圓角 35">
                  <a:extLst>
                    <a:ext uri="{FF2B5EF4-FFF2-40B4-BE49-F238E27FC236}">
                      <a16:creationId xmlns:a16="http://schemas.microsoft.com/office/drawing/2014/main" id="{296A9D84-A62E-4D3E-9E1C-33B169E0BA54}"/>
                    </a:ext>
                  </a:extLst>
                </p:cNvPr>
                <p:cNvSpPr/>
                <p:nvPr/>
              </p:nvSpPr>
              <p:spPr>
                <a:xfrm>
                  <a:off x="5103517" y="3430757"/>
                  <a:ext cx="3851383" cy="57151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00FF00">
                        <a:tint val="66000"/>
                        <a:satMod val="160000"/>
                      </a:srgbClr>
                    </a:gs>
                    <a:gs pos="50000">
                      <a:srgbClr val="00FF00">
                        <a:tint val="44500"/>
                        <a:satMod val="160000"/>
                      </a:srgbClr>
                    </a:gs>
                    <a:gs pos="100000">
                      <a:srgbClr val="00FF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28575"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32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  <a:cs typeface="Arial" panose="020B0604020202020204" pitchFamily="34" charset="0"/>
                    </a:rPr>
                    <a:t>OT</a:t>
                  </a:r>
                  <a:r>
                    <a:rPr lang="zh-TW" altLang="en-US" sz="32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  <a:cs typeface="Arial" panose="020B0604020202020204" pitchFamily="34" charset="0"/>
                    </a:rPr>
                    <a:t> </a:t>
                  </a:r>
                  <a:r>
                    <a:rPr lang="en-US" altLang="zh-TW" sz="3200" b="1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標楷體" panose="03000509000000000000" pitchFamily="65" charset="-120"/>
                      <a:cs typeface="Arial" panose="020B0604020202020204" pitchFamily="34" charset="0"/>
                    </a:rPr>
                    <a:t>Training Needs</a:t>
                  </a:r>
                  <a:endParaRPr lang="zh-TW" altLang="en-US" sz="32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標楷體" panose="03000509000000000000" pitchFamily="65" charset="-12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37F76967-94D9-402F-8063-2BD1F8AFFD47}"/>
                </a:ext>
              </a:extLst>
            </p:cNvPr>
            <p:cNvCxnSpPr>
              <a:cxnSpLocks/>
              <a:stCxn id="36" idx="3"/>
              <a:endCxn id="9" idx="1"/>
            </p:cNvCxnSpPr>
            <p:nvPr/>
          </p:nvCxnSpPr>
          <p:spPr>
            <a:xfrm flipV="1">
              <a:off x="9435668" y="2238496"/>
              <a:ext cx="529225" cy="127545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4566F490-636F-4B10-9B1A-FAFA10F4B6AE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9415207" y="2238496"/>
              <a:ext cx="549686" cy="21798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83032C5-89F9-422D-8F91-F4BA6E36F0DA}"/>
              </a:ext>
            </a:extLst>
          </p:cNvPr>
          <p:cNvSpPr/>
          <p:nvPr/>
        </p:nvSpPr>
        <p:spPr>
          <a:xfrm>
            <a:off x="5594057" y="1461941"/>
            <a:ext cx="3851383" cy="5813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 Norm</a:t>
            </a:r>
            <a:endParaRPr lang="zh-TW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EE831BC0-E813-4A6E-B939-5136A6B05C6E}"/>
              </a:ext>
            </a:extLst>
          </p:cNvPr>
          <p:cNvSpPr/>
          <p:nvPr/>
        </p:nvSpPr>
        <p:spPr>
          <a:xfrm>
            <a:off x="5597583" y="2354104"/>
            <a:ext cx="3851383" cy="58134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  <a:tint val="66000"/>
                  <a:satMod val="160000"/>
                </a:schemeClr>
              </a:gs>
              <a:gs pos="50000">
                <a:schemeClr val="accent4">
                  <a:lumMod val="75000"/>
                  <a:tint val="44500"/>
                  <a:satMod val="160000"/>
                </a:schemeClr>
              </a:gs>
              <a:gs pos="100000">
                <a:schemeClr val="accent4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>
              <a:defRPr/>
            </a:pP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PBC: IT</a:t>
            </a:r>
            <a:r>
              <a:rPr lang="zh-TW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087E661-DF2E-4421-9D5A-618E65871B3C}"/>
              </a:ext>
            </a:extLst>
          </p:cNvPr>
          <p:cNvSpPr/>
          <p:nvPr/>
        </p:nvSpPr>
        <p:spPr>
          <a:xfrm>
            <a:off x="5617128" y="4058487"/>
            <a:ext cx="3851383" cy="571510"/>
          </a:xfrm>
          <a:prstGeom prst="round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OT Anxiety</a:t>
            </a:r>
          </a:p>
        </p:txBody>
      </p:sp>
    </p:spTree>
    <p:extLst>
      <p:ext uri="{BB962C8B-B14F-4D97-AF65-F5344CB8AC3E}">
        <p14:creationId xmlns:p14="http://schemas.microsoft.com/office/powerpoint/2010/main" val="274385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E39C0C-0383-4D47-8123-ABDB67A3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A8445D-0060-4FA0-80EB-E8BE3AA4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8" y="1108180"/>
            <a:ext cx="11599984" cy="562672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Understand the proportion of observations in the sample that have actual experience of online treatment and to reveal participants’ perceived benefits and barriers about the use of online treatment.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Examine the differential effects of personal background information on online treatment behavioral intention.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Analyze the differences between experienced and inexperienced OT</a:t>
            </a:r>
            <a:r>
              <a:rPr lang="zh-TW" altLang="en-US" dirty="0"/>
              <a:t> </a:t>
            </a:r>
            <a:r>
              <a:rPr lang="en-US" altLang="zh-TW" dirty="0"/>
              <a:t>individuals in the background variables and the main dependent variables.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Investigate the correlation between the main continuous variables to OT behavioral intention.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Identify the important predictors of OT behavioral intention.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B748AF-6786-4FE7-83FB-FE4811BB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C8F5-A6C6-48E5-8E58-1A93B55268F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2871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9969</TotalTime>
  <Words>6520</Words>
  <Application>Microsoft Office PowerPoint</Application>
  <PresentationFormat>寬螢幕</PresentationFormat>
  <Paragraphs>1493</Paragraphs>
  <Slides>60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8" baseType="lpstr">
      <vt:lpstr>微軟正黑體</vt:lpstr>
      <vt:lpstr>新細明體</vt:lpstr>
      <vt:lpstr>標楷體</vt:lpstr>
      <vt:lpstr>標楷體</vt:lpstr>
      <vt:lpstr>Arial</vt:lpstr>
      <vt:lpstr>Calibri</vt:lpstr>
      <vt:lpstr>Wingdings</vt:lpstr>
      <vt:lpstr>Office 佈景主題</vt:lpstr>
      <vt:lpstr>PowerPoint 簡報</vt:lpstr>
      <vt:lpstr>Introduction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Objectives</vt:lpstr>
      <vt:lpstr>Methods: Participants</vt:lpstr>
      <vt:lpstr>Methods: Instrument</vt:lpstr>
      <vt:lpstr>Table1: Summary of the validity and reliability of               the self-developed questionnaires </vt:lpstr>
      <vt:lpstr>Definition Of Terms</vt:lpstr>
      <vt:lpstr>PowerPoint 簡報</vt:lpstr>
      <vt:lpstr>Attitude Toward the Behavior</vt:lpstr>
      <vt:lpstr>Subjective Norm</vt:lpstr>
      <vt:lpstr>PBC: IT Skills</vt:lpstr>
      <vt:lpstr>OT Training Needs</vt:lpstr>
      <vt:lpstr>OT Anxiety</vt:lpstr>
      <vt:lpstr>Behavioral Intention </vt:lpstr>
      <vt:lpstr>Methods: Statistical Analysis</vt:lpstr>
      <vt:lpstr>Results</vt:lpstr>
      <vt:lpstr>PowerPoint 簡報</vt:lpstr>
      <vt:lpstr>PowerPoint 簡報</vt:lpstr>
      <vt:lpstr>PowerPoint 簡報</vt:lpstr>
      <vt:lpstr>PowerPoint 簡報</vt:lpstr>
      <vt:lpstr>PowerPoint 簡報</vt:lpstr>
      <vt:lpstr>Table 2: Descriptive statistics for the categorical variables</vt:lpstr>
      <vt:lpstr>PowerPoint 簡報</vt:lpstr>
      <vt:lpstr>PowerPoint 簡報</vt:lpstr>
      <vt:lpstr>Table 3: Descriptive statistics for the continuous variables</vt:lpstr>
      <vt:lpstr>Table 4: Descriptive statistics for OT facilitating factor</vt:lpstr>
      <vt:lpstr>Table 5: Descriptive statistics for OT hindering factor</vt:lpstr>
      <vt:lpstr>Table 6: ANOVA tests for the effects of independent               variables on dependent variables</vt:lpstr>
      <vt:lpstr>PowerPoint 簡報</vt:lpstr>
      <vt:lpstr>Table 7:  ANOVA Summary comparison of people with or                without OT experience on dependent variables</vt:lpstr>
      <vt:lpstr>PowerPoint 簡報</vt:lpstr>
      <vt:lpstr>PowerPoint 簡報</vt:lpstr>
      <vt:lpstr>PowerPoint 簡報</vt:lpstr>
      <vt:lpstr>Table 9: Correlations between the continuous variables </vt:lpstr>
      <vt:lpstr>Table 10: Summary of stepwise multiple regression analysis of variables predicting BI</vt:lpstr>
      <vt:lpstr>PowerPoint 簡報</vt:lpstr>
      <vt:lpstr>PowerPoint 簡報</vt:lpstr>
      <vt:lpstr>The Significance of the Study </vt:lpstr>
      <vt:lpstr>Limitations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醫護暨管理學群 醫務管理系 簡如君教師</dc:creator>
  <cp:lastModifiedBy>JCCTAIWAN</cp:lastModifiedBy>
  <cp:revision>2105</cp:revision>
  <cp:lastPrinted>2023-08-26T10:08:07Z</cp:lastPrinted>
  <dcterms:created xsi:type="dcterms:W3CDTF">2021-07-22T06:50:17Z</dcterms:created>
  <dcterms:modified xsi:type="dcterms:W3CDTF">2023-09-16T14:21:09Z</dcterms:modified>
</cp:coreProperties>
</file>