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1"/>
  </p:notesMasterIdLst>
  <p:sldIdLst>
    <p:sldId id="330" r:id="rId3"/>
    <p:sldId id="314" r:id="rId4"/>
    <p:sldId id="315" r:id="rId5"/>
    <p:sldId id="324" r:id="rId6"/>
    <p:sldId id="332" r:id="rId7"/>
    <p:sldId id="334" r:id="rId8"/>
    <p:sldId id="333" r:id="rId9"/>
    <p:sldId id="354" r:id="rId10"/>
    <p:sldId id="335" r:id="rId11"/>
    <p:sldId id="350" r:id="rId12"/>
    <p:sldId id="339" r:id="rId13"/>
    <p:sldId id="337" r:id="rId14"/>
    <p:sldId id="336" r:id="rId15"/>
    <p:sldId id="338" r:id="rId16"/>
    <p:sldId id="343" r:id="rId17"/>
    <p:sldId id="344" r:id="rId18"/>
    <p:sldId id="342" r:id="rId19"/>
    <p:sldId id="346" r:id="rId20"/>
    <p:sldId id="345" r:id="rId21"/>
    <p:sldId id="353" r:id="rId22"/>
    <p:sldId id="340" r:id="rId23"/>
    <p:sldId id="347" r:id="rId24"/>
    <p:sldId id="349" r:id="rId25"/>
    <p:sldId id="351" r:id="rId26"/>
    <p:sldId id="352" r:id="rId27"/>
    <p:sldId id="341" r:id="rId28"/>
    <p:sldId id="348" r:id="rId29"/>
    <p:sldId id="329"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2E5"/>
    <a:srgbClr val="52A4AE"/>
    <a:srgbClr val="5AADCE"/>
    <a:srgbClr val="FFFFFF"/>
    <a:srgbClr val="405E62"/>
    <a:srgbClr val="E1EAEF"/>
    <a:srgbClr val="B6D3B7"/>
    <a:srgbClr val="5CACCF"/>
    <a:srgbClr val="92BFB5"/>
    <a:srgbClr val="77B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p:restoredTop sz="73901" autoAdjust="0"/>
  </p:normalViewPr>
  <p:slideViewPr>
    <p:cSldViewPr snapToGrid="0">
      <p:cViewPr varScale="1">
        <p:scale>
          <a:sx n="95" d="100"/>
          <a:sy n="95" d="100"/>
        </p:scale>
        <p:origin x="1736"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5CACCF"/>
            </a:solidFill>
          </c:spPr>
          <c:dPt>
            <c:idx val="0"/>
            <c:bubble3D val="0"/>
            <c:spPr>
              <a:solidFill>
                <a:srgbClr val="5AADCE"/>
              </a:solidFill>
              <a:ln w="19050">
                <a:solidFill>
                  <a:schemeClr val="lt1"/>
                </a:solidFill>
              </a:ln>
              <a:effectLst/>
            </c:spPr>
            <c:extLst>
              <c:ext xmlns:c16="http://schemas.microsoft.com/office/drawing/2014/chart" uri="{C3380CC4-5D6E-409C-BE32-E72D297353CC}">
                <c16:uniqueId val="{00000003-3B5E-5A4C-B83A-0DDA2F386AA1}"/>
              </c:ext>
            </c:extLst>
          </c:dPt>
          <c:dPt>
            <c:idx val="1"/>
            <c:bubble3D val="0"/>
            <c:spPr>
              <a:solidFill>
                <a:srgbClr val="52A4AE"/>
              </a:solidFill>
              <a:ln w="19050">
                <a:solidFill>
                  <a:schemeClr val="bg1"/>
                </a:solidFill>
              </a:ln>
              <a:effectLst/>
            </c:spPr>
            <c:extLst>
              <c:ext xmlns:c16="http://schemas.microsoft.com/office/drawing/2014/chart" uri="{C3380CC4-5D6E-409C-BE32-E72D297353CC}">
                <c16:uniqueId val="{00000002-3B5E-5A4C-B83A-0DDA2F386AA1}"/>
              </c:ext>
            </c:extLst>
          </c:dPt>
          <c:dPt>
            <c:idx val="2"/>
            <c:bubble3D val="0"/>
            <c:spPr>
              <a:solidFill>
                <a:srgbClr val="92BFB5"/>
              </a:solidFill>
              <a:ln w="19050">
                <a:solidFill>
                  <a:schemeClr val="lt1"/>
                </a:solidFill>
              </a:ln>
              <a:effectLst/>
            </c:spPr>
            <c:extLst>
              <c:ext xmlns:c16="http://schemas.microsoft.com/office/drawing/2014/chart" uri="{C3380CC4-5D6E-409C-BE32-E72D297353CC}">
                <c16:uniqueId val="{00000001-3B5E-5A4C-B83A-0DDA2F386AA1}"/>
              </c:ext>
            </c:extLst>
          </c:dPt>
          <c:cat>
            <c:strRef>
              <c:f>Sheet1!$A$2:$A$4</c:f>
              <c:strCache>
                <c:ptCount val="3"/>
                <c:pt idx="0">
                  <c:v>Testing</c:v>
                </c:pt>
                <c:pt idx="1">
                  <c:v>Training</c:v>
                </c:pt>
                <c:pt idx="2">
                  <c:v>Validation</c:v>
                </c:pt>
              </c:strCache>
            </c:strRef>
          </c:cat>
          <c:val>
            <c:numRef>
              <c:f>Sheet1!$B$2:$B$4</c:f>
              <c:numCache>
                <c:formatCode>General</c:formatCode>
                <c:ptCount val="3"/>
                <c:pt idx="0">
                  <c:v>70</c:v>
                </c:pt>
                <c:pt idx="1">
                  <c:v>20</c:v>
                </c:pt>
                <c:pt idx="2">
                  <c:v>10</c:v>
                </c:pt>
              </c:numCache>
            </c:numRef>
          </c:val>
          <c:extLst>
            <c:ext xmlns:c16="http://schemas.microsoft.com/office/drawing/2014/chart" uri="{C3380CC4-5D6E-409C-BE32-E72D297353CC}">
              <c16:uniqueId val="{00000000-3B5E-5A4C-B83A-0DDA2F386A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TW"/>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0.6769</cdr:x>
      <cdr:y>0.74391</cdr:y>
    </cdr:from>
    <cdr:to>
      <cdr:x>0.70911</cdr:x>
      <cdr:y>0.81116</cdr:y>
    </cdr:to>
    <cdr:cxnSp macro="">
      <cdr:nvCxnSpPr>
        <cdr:cNvPr id="3" name="Straight Connector 2">
          <a:extLst xmlns:a="http://schemas.openxmlformats.org/drawingml/2006/main">
            <a:ext uri="{FF2B5EF4-FFF2-40B4-BE49-F238E27FC236}">
              <a16:creationId xmlns:a16="http://schemas.microsoft.com/office/drawing/2014/main" id="{6CA463FC-64EA-8F21-6751-0EEBD82BA1A1}"/>
            </a:ext>
          </a:extLst>
        </cdr:cNvPr>
        <cdr:cNvCxnSpPr/>
      </cdr:nvCxnSpPr>
      <cdr:spPr>
        <a:xfrm xmlns:a="http://schemas.openxmlformats.org/drawingml/2006/main" flipH="1" flipV="1">
          <a:off x="4207364" y="2397313"/>
          <a:ext cx="200198" cy="2167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0.38618</cdr:x>
      <cdr:y>0.03936</cdr:y>
    </cdr:from>
    <cdr:to>
      <cdr:x>0.41999</cdr:x>
      <cdr:y>0.08152</cdr:y>
    </cdr:to>
    <cdr:cxnSp macro="">
      <cdr:nvCxnSpPr>
        <cdr:cNvPr id="5" name="Straight Connector 4">
          <a:extLst xmlns:a="http://schemas.openxmlformats.org/drawingml/2006/main">
            <a:ext uri="{FF2B5EF4-FFF2-40B4-BE49-F238E27FC236}">
              <a16:creationId xmlns:a16="http://schemas.microsoft.com/office/drawing/2014/main" id="{3353A677-F1AE-D80B-B1E4-B65CE3EFF411}"/>
            </a:ext>
          </a:extLst>
        </cdr:cNvPr>
        <cdr:cNvCxnSpPr/>
      </cdr:nvCxnSpPr>
      <cdr:spPr>
        <a:xfrm xmlns:a="http://schemas.openxmlformats.org/drawingml/2006/main">
          <a:off x="2400335" y="126847"/>
          <a:ext cx="210144" cy="13586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0.23458</cdr:x>
      <cdr:y>0.38322</cdr:y>
    </cdr:from>
    <cdr:to>
      <cdr:x>0.27861</cdr:x>
      <cdr:y>0.39208</cdr:y>
    </cdr:to>
    <cdr:cxnSp macro="">
      <cdr:nvCxnSpPr>
        <cdr:cNvPr id="7" name="Straight Connector 6">
          <a:extLst xmlns:a="http://schemas.openxmlformats.org/drawingml/2006/main">
            <a:ext uri="{FF2B5EF4-FFF2-40B4-BE49-F238E27FC236}">
              <a16:creationId xmlns:a16="http://schemas.microsoft.com/office/drawing/2014/main" id="{20CF5383-664C-6195-0E08-B0257634E1F7}"/>
            </a:ext>
          </a:extLst>
        </cdr:cNvPr>
        <cdr:cNvCxnSpPr/>
      </cdr:nvCxnSpPr>
      <cdr:spPr>
        <a:xfrm xmlns:a="http://schemas.openxmlformats.org/drawingml/2006/main">
          <a:off x="1420582" y="1188523"/>
          <a:ext cx="266653" cy="2745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F58D-4693-4D7D-ADA6-732BDE111134}" type="datetimeFigureOut">
              <a:rPr lang="zh-CN" altLang="en-US" smtClean="0"/>
              <a:t>2022/11/4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67A2-8DEF-40AA-809F-50C0F430C253}" type="slidenum">
              <a:rPr lang="zh-CN" altLang="en-US" smtClean="0"/>
              <a:t>‹#›</a:t>
            </a:fld>
            <a:endParaRPr lang="zh-CN" altLang="en-US"/>
          </a:p>
        </p:txBody>
      </p:sp>
    </p:spTree>
    <p:extLst>
      <p:ext uri="{BB962C8B-B14F-4D97-AF65-F5344CB8AC3E}">
        <p14:creationId xmlns:p14="http://schemas.microsoft.com/office/powerpoint/2010/main" val="138098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Thank you all for being here today. </a:t>
            </a:r>
          </a:p>
          <a:p>
            <a:r>
              <a:rPr lang="en-TW" dirty="0"/>
              <a:t>Let me briefly introduce myself. My name is Samantha Shih and we are students from Morrison Academy Taichung and Chung Shan Medical University. </a:t>
            </a:r>
          </a:p>
          <a:p>
            <a:r>
              <a:rPr lang="en-TW" dirty="0"/>
              <a:t>My topic is “Nail Disease Classification of Beau’s lines, Terry’s nails, and Clubbing through AlexNet with Attention”</a:t>
            </a:r>
          </a:p>
          <a:p>
            <a:endParaRPr lang="en-TW" dirty="0"/>
          </a:p>
        </p:txBody>
      </p:sp>
      <p:sp>
        <p:nvSpPr>
          <p:cNvPr id="4" name="Slide Number Placeholder 3"/>
          <p:cNvSpPr>
            <a:spLocks noGrp="1"/>
          </p:cNvSpPr>
          <p:nvPr>
            <p:ph type="sldNum" sz="quarter" idx="5"/>
          </p:nvPr>
        </p:nvSpPr>
        <p:spPr/>
        <p:txBody>
          <a:bodyPr/>
          <a:lstStyle/>
          <a:p>
            <a:fld id="{980567A2-8DEF-40AA-809F-50C0F430C253}" type="slidenum">
              <a:rPr lang="zh-CN" altLang="en-US" smtClean="0"/>
              <a:t>1</a:t>
            </a:fld>
            <a:endParaRPr lang="zh-CN" altLang="en-US"/>
          </a:p>
        </p:txBody>
      </p:sp>
    </p:spTree>
    <p:extLst>
      <p:ext uri="{BB962C8B-B14F-4D97-AF65-F5344CB8AC3E}">
        <p14:creationId xmlns:p14="http://schemas.microsoft.com/office/powerpoint/2010/main" val="38420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4656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following are our contributions. </a:t>
            </a:r>
          </a:p>
          <a:p>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We proposed </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AWA</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to </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focus</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on the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less noticeable traits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that characterize three nail diseases. </a:t>
            </a:r>
          </a:p>
          <a:p>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Use of our method can </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improve</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the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accuracy</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of nail disease classification of three specific nail diseases that no previous studies have classified together. </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90720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on method. I will introduce the training and testing processes. </a:t>
            </a:r>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12</a:t>
            </a:fld>
            <a:endParaRPr lang="zh-CN" altLang="en-US"/>
          </a:p>
        </p:txBody>
      </p:sp>
    </p:spTree>
    <p:extLst>
      <p:ext uri="{BB962C8B-B14F-4D97-AF65-F5344CB8AC3E}">
        <p14:creationId xmlns:p14="http://schemas.microsoft.com/office/powerpoint/2010/main" val="1069010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TW" sz="1200" b="1" kern="100" dirty="0">
                <a:effectLst/>
                <a:latin typeface="Times New Roman" panose="02020603050405020304" pitchFamily="18" charset="0"/>
                <a:ea typeface="+mn-ea"/>
                <a:cs typeface="Times New Roman" panose="02020603050405020304" pitchFamily="18" charset="0"/>
              </a:rPr>
              <a:t>This flowchart is our proposed process.</a:t>
            </a:r>
          </a:p>
          <a:p>
            <a:pPr algn="just"/>
            <a:r>
              <a:rPr lang="en-US" altLang="zh-TW" sz="1200" b="0" kern="100" dirty="0">
                <a:effectLst/>
                <a:latin typeface="Times New Roman" panose="02020603050405020304" pitchFamily="18" charset="0"/>
                <a:ea typeface="+mn-ea"/>
                <a:cs typeface="Times New Roman" panose="02020603050405020304" pitchFamily="18" charset="0"/>
              </a:rPr>
              <a:t>It is divided into two parts: training and testing. </a:t>
            </a:r>
          </a:p>
          <a:p>
            <a:pPr algn="just"/>
            <a:endParaRPr lang="en-US" altLang="zh-TW" sz="1200" b="0" kern="100" dirty="0">
              <a:effectLst/>
              <a:latin typeface="Times New Roman" panose="02020603050405020304" pitchFamily="18" charset="0"/>
              <a:ea typeface="+mn-ea"/>
              <a:cs typeface="Times New Roman" panose="02020603050405020304" pitchFamily="18" charset="0"/>
            </a:endParaRPr>
          </a:p>
          <a:p>
            <a:pPr algn="just"/>
            <a:r>
              <a:rPr lang="en-US" altLang="zh-TW" sz="1200" kern="100" dirty="0">
                <a:effectLst/>
                <a:latin typeface="Calibri" panose="020F0502020204030204" pitchFamily="34" charset="0"/>
                <a:ea typeface="+mn-ea"/>
                <a:cs typeface="Times New Roman" panose="02020603050405020304" pitchFamily="18" charset="0"/>
              </a:rPr>
              <a:t>First, in the part for training, the first step is to input training images, which consist of images of the three types of diseases chosen. Then we augment the images. These images are then fed into the AWA Model to train it. </a:t>
            </a:r>
          </a:p>
          <a:p>
            <a:pPr algn="just"/>
            <a:endParaRPr lang="zh-TW" altLang="zh-TW" sz="1200" kern="100" dirty="0">
              <a:effectLst/>
              <a:latin typeface="Calibri" panose="020F0502020204030204" pitchFamily="34" charset="0"/>
              <a:ea typeface="+mn-ea"/>
              <a:cs typeface="Times New Roman" panose="02020603050405020304" pitchFamily="18" charset="0"/>
            </a:endParaRPr>
          </a:p>
          <a:p>
            <a:r>
              <a:rPr lang="en-US" altLang="zh-TW" sz="1200" dirty="0">
                <a:latin typeface="Times New Roman" panose="02020603050405020304" pitchFamily="18" charset="0"/>
                <a:ea typeface="標楷體" panose="03000509000000000000" pitchFamily="65" charset="-120"/>
              </a:rPr>
              <a:t>Next, in the part for testing, we feed the testing images into our AWA model for nail disease classification from training. The model outputs the resulting classification. </a:t>
            </a:r>
          </a:p>
          <a:p>
            <a:endParaRPr lang="en-US" altLang="zh-TW" sz="12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818015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 all nail disease images are obtained from the Nails Image Dataset. These include 100 images of each type of disease: Beau’s lines, Terry’s nails, and Clubbing, to a total of 300 images. The images on the slide show what each type of disease looks like. </a:t>
            </a:r>
          </a:p>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77862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TW" sz="1200" kern="1200" dirty="0">
                <a:solidFill>
                  <a:schemeClr val="tx1"/>
                </a:solidFill>
                <a:effectLst/>
                <a:latin typeface="+mn-lt"/>
                <a:ea typeface="+mn-ea"/>
                <a:cs typeface="+mn-cs"/>
              </a:rPr>
              <a:t>In order to enhance the generalization of the model, we rescale, rotate, and shift the images through many different methods for augmentation. </a:t>
            </a:r>
          </a:p>
          <a:p>
            <a:r>
              <a:rPr lang="en-US" altLang="zh-CN" dirty="0"/>
              <a:t>There are 55,200 images in the final dataset after augmentation.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831717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data is then split with 80% in training, 10% in validation, and 10% in testing. This means for each type of disease, 80 images are used for training, and validation and testing each use 10 images. </a:t>
            </a:r>
          </a:p>
          <a:p>
            <a:endParaRPr lang="en-US" altLang="zh-CN" dirty="0"/>
          </a:p>
          <a:p>
            <a:r>
              <a:rPr lang="en-US" altLang="zh-CN" dirty="0"/>
              <a:t>FB </a:t>
            </a:r>
          </a:p>
          <a:p>
            <a:r>
              <a:rPr lang="en-US" altLang="zh-CN" dirty="0"/>
              <a:t>Change 70-10-20</a:t>
            </a:r>
          </a:p>
          <a:p>
            <a:r>
              <a:rPr lang="en-US" altLang="zh-CN" dirty="0"/>
              <a:t>Why? Want to validate so take 10 percent from training</a:t>
            </a:r>
          </a:p>
          <a:p>
            <a:r>
              <a:rPr lang="en-US" altLang="zh-CN" dirty="0">
                <a:sym typeface="Wingdings" pitchFamily="2" charset="2"/>
              </a:rPr>
              <a:t> Because large dataset, so 80-20  70-10-20</a:t>
            </a:r>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86287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chose to use AWA for nail disease classification because nails have less noticeable traits. AWA would be better able to focus on the slight differences of nails in areas such as the lunula. The attention modules help the model focus on these crucial areas. All of this helps boost the accuracy of classification. </a:t>
            </a:r>
          </a:p>
          <a:p>
            <a:endParaRPr lang="en-US" altLang="zh-CN" dirty="0"/>
          </a:p>
          <a:p>
            <a:r>
              <a:rPr lang="en-US" altLang="zh-CN" dirty="0"/>
              <a:t>FB</a:t>
            </a:r>
          </a:p>
          <a:p>
            <a:r>
              <a:rPr lang="en-US" altLang="zh-CN" dirty="0"/>
              <a:t>Add what attention module looks like</a:t>
            </a:r>
          </a:p>
          <a:p>
            <a:endParaRPr lang="en-US" altLang="zh-CN"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28965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paper, we propose AWA. In AWA, the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third convolution layer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third max pooling layer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are fed into one attention module, while the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fourth convolution layer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third max pooling layer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are fed into the second attention module. The results of each attention module and the third max pooling layer are then fused to determine the resulting classification of nail disease.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54024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This study uses the cross entropy loss function to evaluate the training performance of the model, where y represents the real nail category, </a:t>
                </a:r>
                <a14:m>
                  <m:oMath xmlns:m="http://schemas.openxmlformats.org/officeDocument/2006/math">
                    <m:acc>
                      <m:accPr>
                        <m:chr m:val="̂"/>
                        <m:ctrlPr>
                          <a:rPr lang="zh-TW" altLang="zh-TW" sz="1200" i="1" smtClean="0">
                            <a:latin typeface="Cambria Math" panose="02040503050406030204" pitchFamily="18" charset="0"/>
                          </a:rPr>
                        </m:ctrlPr>
                      </m:accPr>
                      <m:e>
                        <m:r>
                          <a:rPr lang="en-US" altLang="zh-TW" sz="1200" i="1">
                            <a:latin typeface="Cambria Math" panose="02040503050406030204" pitchFamily="18" charset="0"/>
                          </a:rPr>
                          <m:t>𝑦</m:t>
                        </m:r>
                      </m:e>
                    </m:acc>
                  </m:oMath>
                </a14:m>
                <a:r>
                  <a:rPr lang="en-US" altLang="zh-CN" dirty="0"/>
                  <a:t> represents the nail category predicted by the model, and n represents the number of classes. </a:t>
                </a:r>
                <a:endParaRPr lang="zh-CN" altLang="en-US" dirty="0"/>
              </a:p>
            </p:txBody>
          </p:sp>
        </mc:Choice>
        <mc:Fallback xmlns="">
          <p:sp>
            <p:nvSpPr>
              <p:cNvPr id="3" name="备注占位符 2"/>
              <p:cNvSpPr>
                <a:spLocks noGrp="1"/>
              </p:cNvSpPr>
              <p:nvPr>
                <p:ph type="body" idx="1"/>
              </p:nvPr>
            </p:nvSpPr>
            <p:spPr/>
            <p:txBody>
              <a:bodyPr/>
              <a:lstStyle/>
              <a:p>
                <a:r>
                  <a:rPr lang="en-US" altLang="zh-CN" dirty="0"/>
                  <a:t>This study uses the cross entropy loss function to evaluate the training performance of the model, where y represents the real nail category, </a:t>
                </a:r>
                <a:r>
                  <a:rPr lang="en-US" altLang="zh-TW" sz="1200" i="0">
                    <a:latin typeface="Cambria Math" panose="02040503050406030204" pitchFamily="18" charset="0"/>
                  </a:rPr>
                  <a:t>𝑦</a:t>
                </a:r>
                <a:r>
                  <a:rPr lang="zh-TW" altLang="zh-TW" sz="1200" i="0">
                    <a:latin typeface="Cambria Math" panose="02040503050406030204" pitchFamily="18" charset="0"/>
                  </a:rPr>
                  <a:t> ̂</a:t>
                </a:r>
                <a:r>
                  <a:rPr lang="en-US" altLang="zh-CN" dirty="0"/>
                  <a:t> represents the nail category predicted by the model, and n represents the number of classes. </a:t>
                </a:r>
                <a:endParaRPr lang="zh-CN" altLang="en-US" dirty="0"/>
              </a:p>
            </p:txBody>
          </p:sp>
        </mc:Fallback>
      </mc:AlternateContent>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26734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presentation is split into five parts: the Introduction, Related Works, Method, Results, and the Conclusion. </a:t>
            </a:r>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2</a:t>
            </a:fld>
            <a:endParaRPr lang="zh-CN" altLang="en-US"/>
          </a:p>
        </p:txBody>
      </p:sp>
    </p:spTree>
    <p:extLst>
      <p:ext uri="{BB962C8B-B14F-4D97-AF65-F5344CB8AC3E}">
        <p14:creationId xmlns:p14="http://schemas.microsoft.com/office/powerpoint/2010/main" val="4256438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dirty="0"/>
                  <a:t>This study uses the cross entropy loss function to evaluate the training performance of the model, where y represents the real nail category, </a:t>
                </a:r>
                <a:r>
                  <a:rPr lang="en-US" altLang="zh-TW" sz="1200" i="0">
                    <a:latin typeface="Cambria Math" panose="02040503050406030204" pitchFamily="18" charset="0"/>
                  </a:rPr>
                  <a:t>𝑦</a:t>
                </a:r>
                <a:r>
                  <a:rPr lang="zh-TW" altLang="zh-TW" sz="1200" i="0">
                    <a:latin typeface="Cambria Math" panose="02040503050406030204" pitchFamily="18" charset="0"/>
                  </a:rPr>
                  <a:t> ̂</a:t>
                </a:r>
                <a:r>
                  <a:rPr lang="en-US" altLang="zh-CN" dirty="0"/>
                  <a:t> represents the nail category predicted by the model, and n represents the number of classes. </a:t>
                </a:r>
                <a:endParaRPr lang="zh-CN" altLang="en-US" dirty="0"/>
              </a:p>
            </p:txBody>
          </p:sp>
        </mc:Fallback>
      </mc:AlternateContent>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3205555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on the results of this paper. </a:t>
            </a:r>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21</a:t>
            </a:fld>
            <a:endParaRPr lang="zh-CN" altLang="en-US"/>
          </a:p>
        </p:txBody>
      </p:sp>
    </p:spTree>
    <p:extLst>
      <p:ext uri="{BB962C8B-B14F-4D97-AF65-F5344CB8AC3E}">
        <p14:creationId xmlns:p14="http://schemas.microsoft.com/office/powerpoint/2010/main" val="246103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After training AWA, we evaluated the performance by the confusion matrix. We found that accuracy, sensitivity, and specificity are all 86.67% respectively, while precision is 88.60%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Explain </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why</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accuracy, sensitivity, and specificity are low</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These are actually high results for doctors though not high for computer scientists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Why some are wrong</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12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Change numbers to after augmentation</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790615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the results of our paper. </a:t>
            </a:r>
            <a:endParaRPr lang="en-US" altLang="zh-CN" sz="2000" dirty="0">
              <a:latin typeface="Times New Roman" panose="02020603050405020304" pitchFamily="18" charset="0"/>
              <a:ea typeface="+mn-ea"/>
              <a:cs typeface="Times New Roman" panose="02020603050405020304" pitchFamily="18" charset="0"/>
              <a:sym typeface="+mn-lt"/>
            </a:endParaRPr>
          </a:p>
          <a:p>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training accuracy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was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97.50%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and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testing accuracy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was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86.67%, which is when the b</a:t>
            </a: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atch size was 22, the epoch value was 230, and the learning rate was set to 0.001</a:t>
            </a:r>
            <a:endParaRPr 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We also found that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Beau’s lines and Terry’s nails are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more likely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to be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inaccurately classified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compared to clubbing. </a:t>
            </a: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This may be due to </a:t>
            </a:r>
            <a:r>
              <a:rPr 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low resolution </a:t>
            </a: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of misclassified images or the presence of </a:t>
            </a:r>
            <a:r>
              <a:rPr 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more than one</a:t>
            </a: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nail per image. Images could also be misleading because nails are so reflective that the images often contain light that could be mistaken for whitening of a part of the nail. </a:t>
            </a:r>
          </a:p>
          <a:p>
            <a:endParaRPr lang="en-US" altLang="zh-CN"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92049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700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3765007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our conclusion. </a:t>
            </a:r>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26</a:t>
            </a:fld>
            <a:endParaRPr lang="zh-CN" altLang="en-US"/>
          </a:p>
        </p:txBody>
      </p:sp>
    </p:spTree>
    <p:extLst>
      <p:ext uri="{BB962C8B-B14F-4D97-AF65-F5344CB8AC3E}">
        <p14:creationId xmlns:p14="http://schemas.microsoft.com/office/powerpoint/2010/main" val="2441400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conclude that </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u</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sing </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AWA</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can focus on the faint features of nails that define three nail diseases. An accuracy of </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86.67%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was reached, which is an improvement. Based on the present result, w</a:t>
            </a:r>
            <a:r>
              <a:rPr lang="en-US" sz="1200" dirty="0">
                <a:solidFill>
                  <a:srgbClr val="000000"/>
                </a:solidFill>
                <a:latin typeface="Times New Roman" panose="02020603050405020304" pitchFamily="18" charset="0"/>
              </a:rPr>
              <a:t>e hope to further </a:t>
            </a:r>
            <a:r>
              <a:rPr lang="en-US" sz="1200" dirty="0">
                <a:solidFill>
                  <a:schemeClr val="accent5"/>
                </a:solidFill>
                <a:latin typeface="Times New Roman" panose="02020603050405020304" pitchFamily="18" charset="0"/>
              </a:rPr>
              <a:t>improve</a:t>
            </a:r>
            <a:r>
              <a:rPr lang="en-US" sz="1200" dirty="0">
                <a:solidFill>
                  <a:srgbClr val="000000"/>
                </a:solidFill>
                <a:latin typeface="Times New Roman" panose="02020603050405020304" pitchFamily="18" charset="0"/>
              </a:rPr>
              <a:t> the </a:t>
            </a:r>
            <a:r>
              <a:rPr lang="en-US" sz="1200" dirty="0">
                <a:solidFill>
                  <a:srgbClr val="FF0000"/>
                </a:solidFill>
                <a:latin typeface="Times New Roman" panose="02020603050405020304" pitchFamily="18" charset="0"/>
              </a:rPr>
              <a:t>accuracy</a:t>
            </a:r>
            <a:r>
              <a:rPr lang="en-US" sz="1200" dirty="0">
                <a:solidFill>
                  <a:srgbClr val="000000"/>
                </a:solidFill>
                <a:latin typeface="Times New Roman" panose="02020603050405020304" pitchFamily="18" charset="0"/>
              </a:rPr>
              <a:t> and possibly </a:t>
            </a:r>
            <a:r>
              <a:rPr lang="en-US" sz="1200" dirty="0">
                <a:solidFill>
                  <a:schemeClr val="accent5"/>
                </a:solidFill>
                <a:latin typeface="Times New Roman" panose="02020603050405020304" pitchFamily="18" charset="0"/>
              </a:rPr>
              <a:t>classify</a:t>
            </a:r>
            <a:r>
              <a:rPr lang="en-US" sz="1200" dirty="0">
                <a:solidFill>
                  <a:srgbClr val="000000"/>
                </a:solidFill>
                <a:latin typeface="Times New Roman" panose="02020603050405020304" pitchFamily="18" charset="0"/>
              </a:rPr>
              <a:t> more </a:t>
            </a:r>
            <a:r>
              <a:rPr lang="en-US" sz="1200" dirty="0">
                <a:solidFill>
                  <a:srgbClr val="FF0000"/>
                </a:solidFill>
                <a:latin typeface="Times New Roman" panose="02020603050405020304" pitchFamily="18" charset="0"/>
              </a:rPr>
              <a:t>categories</a:t>
            </a:r>
            <a:r>
              <a:rPr lang="en-US" sz="1200" dirty="0">
                <a:solidFill>
                  <a:srgbClr val="000000"/>
                </a:solidFill>
                <a:latin typeface="Times New Roman" panose="02020603050405020304" pitchFamily="18" charset="0"/>
              </a:rPr>
              <a:t> of nail diseases in order to have a larger real-world application</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2270194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Thank you for listening! </a:t>
            </a:r>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28</a:t>
            </a:fld>
            <a:endParaRPr lang="zh-CN" altLang="en-US"/>
          </a:p>
        </p:txBody>
      </p:sp>
    </p:spTree>
    <p:extLst>
      <p:ext uri="{BB962C8B-B14F-4D97-AF65-F5344CB8AC3E}">
        <p14:creationId xmlns:p14="http://schemas.microsoft.com/office/powerpoint/2010/main" val="94172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the introduction. I will give a brief overview of the nail diseases chosen</a:t>
            </a:r>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3</a:t>
            </a:fld>
            <a:endParaRPr lang="zh-CN" altLang="en-US"/>
          </a:p>
        </p:txBody>
      </p:sp>
    </p:spTree>
    <p:extLst>
      <p:ext uri="{BB962C8B-B14F-4D97-AF65-F5344CB8AC3E}">
        <p14:creationId xmlns:p14="http://schemas.microsoft.com/office/powerpoint/2010/main" val="118593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Though nail diseases themselves are not necessarily fatal, nail diseases can be indicators of severe health problems, making early diagnosis very important. </a:t>
            </a:r>
          </a:p>
          <a:p>
            <a:r>
              <a:rPr lang="en-US" altLang="zh-CN" dirty="0"/>
              <a:t>Three common nail diseases were examined. First is Beau’s lines, which is characterized by depression of the nail plate. Next is Terry’s nails, or the obliteration of the lunula. Third is clubbing, or soft tissue swelling in the terminal phalanx resulting in the straightening of the angle between the nail and the nail bed. All three of these diseases are more common and are all associated with some severe health problems. </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89452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research, we use </a:t>
            </a:r>
            <a:r>
              <a:rPr lang="en-US" altLang="zh-CN" dirty="0" err="1"/>
              <a:t>AlexNet</a:t>
            </a:r>
            <a:r>
              <a:rPr lang="en-US" altLang="zh-CN" dirty="0"/>
              <a:t> with Attention, or AWA, to classify the three nail diseases chosen. </a:t>
            </a:r>
          </a:p>
          <a:p>
            <a:r>
              <a:rPr lang="en-US" altLang="zh-CN" dirty="0"/>
              <a:t>Because nail diseases often act as an indicator of more severe diseases or health problems, early diagnosis can assist doctors in determining these other diseases in their earlier stages.</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15075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the second part of the presentation is on the related works. </a:t>
            </a:r>
            <a:endParaRPr lang="zh-CN" altLang="en-US" dirty="0"/>
          </a:p>
        </p:txBody>
      </p:sp>
      <p:sp>
        <p:nvSpPr>
          <p:cNvPr id="4" name="灯片编号占位符 3"/>
          <p:cNvSpPr>
            <a:spLocks noGrp="1"/>
          </p:cNvSpPr>
          <p:nvPr>
            <p:ph type="sldNum" sz="quarter" idx="5"/>
          </p:nvPr>
        </p:nvSpPr>
        <p:spPr/>
        <p:txBody>
          <a:bodyPr/>
          <a:lstStyle/>
          <a:p>
            <a:fld id="{192FC115-43AE-41EB-BF0D-DEDE8EE1D962}" type="slidenum">
              <a:rPr lang="zh-CN" altLang="en-US" smtClean="0"/>
              <a:t>6</a:t>
            </a:fld>
            <a:endParaRPr lang="zh-CN" altLang="en-US"/>
          </a:p>
        </p:txBody>
      </p:sp>
    </p:spTree>
    <p:extLst>
      <p:ext uri="{BB962C8B-B14F-4D97-AF65-F5344CB8AC3E}">
        <p14:creationId xmlns:p14="http://schemas.microsoft.com/office/powerpoint/2010/main" val="171323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Times New Roman" panose="02020603050405020304" pitchFamily="18" charset="0"/>
                <a:cs typeface="Times New Roman" panose="02020603050405020304" pitchFamily="18" charset="0"/>
              </a:rPr>
              <a:t>In 2017, </a:t>
            </a:r>
            <a:r>
              <a:rPr lang="en-US" sz="1200" dirty="0" err="1">
                <a:solidFill>
                  <a:srgbClr val="FF0000"/>
                </a:solidFill>
                <a:latin typeface="Times New Roman" panose="02020603050405020304" pitchFamily="18" charset="0"/>
                <a:cs typeface="Times New Roman" panose="02020603050405020304" pitchFamily="18" charset="0"/>
              </a:rPr>
              <a:t>Nijhawan</a:t>
            </a:r>
            <a:r>
              <a:rPr lang="en-US" sz="1200" dirty="0">
                <a:solidFill>
                  <a:srgbClr val="FF0000"/>
                </a:solidFill>
                <a:latin typeface="Times New Roman" panose="02020603050405020304" pitchFamily="18" charset="0"/>
                <a:cs typeface="Times New Roman" panose="02020603050405020304" pitchFamily="18" charset="0"/>
              </a:rPr>
              <a:t> et al. </a:t>
            </a:r>
            <a:r>
              <a:rPr lang="en-US" sz="1200" dirty="0">
                <a:latin typeface="Times New Roman" panose="02020603050405020304" pitchFamily="18" charset="0"/>
                <a:cs typeface="Times New Roman" panose="02020603050405020304" pitchFamily="18" charset="0"/>
              </a:rPr>
              <a:t>classified multiple nail disease, one of which is </a:t>
            </a:r>
            <a:r>
              <a:rPr lang="en-US" sz="1200" dirty="0">
                <a:solidFill>
                  <a:schemeClr val="accent5"/>
                </a:solidFill>
                <a:latin typeface="Times New Roman" panose="02020603050405020304" pitchFamily="18" charset="0"/>
                <a:cs typeface="Times New Roman" panose="02020603050405020304" pitchFamily="18" charset="0"/>
              </a:rPr>
              <a:t>Beau’s lines</a:t>
            </a:r>
            <a:r>
              <a:rPr lang="en-US" sz="1200" dirty="0">
                <a:latin typeface="Times New Roman" panose="02020603050405020304" pitchFamily="18" charset="0"/>
                <a:cs typeface="Times New Roman" panose="02020603050405020304" pitchFamily="18" charset="0"/>
              </a:rPr>
              <a:t>, through a </a:t>
            </a:r>
            <a:r>
              <a:rPr lang="en-US" sz="1200" dirty="0">
                <a:solidFill>
                  <a:schemeClr val="accent5"/>
                </a:solidFill>
                <a:latin typeface="Times New Roman" panose="02020603050405020304" pitchFamily="18" charset="0"/>
                <a:cs typeface="Times New Roman" panose="02020603050405020304" pitchFamily="18" charset="0"/>
              </a:rPr>
              <a:t>hybrid of Convolutional Neural Networks. This only attained an accuracy of 84.58%, which we sought to improve.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Yani</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et al. </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classified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Terry’s nails</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through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Inception V3</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and achieved an accuracy of </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95.24%. However, this only classifies Terry’s nails, so it is not as applicable to the real world where there are many different nail diseases.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69223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latin typeface="Times New Roman" panose="02020603050405020304" pitchFamily="18" charset="0"/>
                <a:cs typeface="Times New Roman" panose="02020603050405020304" pitchFamily="18" charset="0"/>
              </a:rPr>
              <a:t>In 2017, </a:t>
            </a:r>
            <a:r>
              <a:rPr lang="en-US" sz="1200" dirty="0" err="1">
                <a:solidFill>
                  <a:srgbClr val="FF0000"/>
                </a:solidFill>
                <a:latin typeface="Times New Roman" panose="02020603050405020304" pitchFamily="18" charset="0"/>
                <a:cs typeface="Times New Roman" panose="02020603050405020304" pitchFamily="18" charset="0"/>
              </a:rPr>
              <a:t>Nijhawan</a:t>
            </a:r>
            <a:r>
              <a:rPr lang="en-US" sz="1200" dirty="0">
                <a:solidFill>
                  <a:srgbClr val="FF0000"/>
                </a:solidFill>
                <a:latin typeface="Times New Roman" panose="02020603050405020304" pitchFamily="18" charset="0"/>
                <a:cs typeface="Times New Roman" panose="02020603050405020304" pitchFamily="18" charset="0"/>
              </a:rPr>
              <a:t> et al. </a:t>
            </a:r>
            <a:r>
              <a:rPr lang="en-US" sz="1200" dirty="0">
                <a:latin typeface="Times New Roman" panose="02020603050405020304" pitchFamily="18" charset="0"/>
                <a:cs typeface="Times New Roman" panose="02020603050405020304" pitchFamily="18" charset="0"/>
              </a:rPr>
              <a:t>classified multiple nail disease, one of which is </a:t>
            </a:r>
            <a:r>
              <a:rPr lang="en-US" sz="1200" dirty="0">
                <a:solidFill>
                  <a:schemeClr val="accent5"/>
                </a:solidFill>
                <a:latin typeface="Times New Roman" panose="02020603050405020304" pitchFamily="18" charset="0"/>
                <a:cs typeface="Times New Roman" panose="02020603050405020304" pitchFamily="18" charset="0"/>
              </a:rPr>
              <a:t>Beau’s lines</a:t>
            </a:r>
            <a:r>
              <a:rPr lang="en-US" sz="1200" dirty="0">
                <a:latin typeface="Times New Roman" panose="02020603050405020304" pitchFamily="18" charset="0"/>
                <a:cs typeface="Times New Roman" panose="02020603050405020304" pitchFamily="18" charset="0"/>
              </a:rPr>
              <a:t>, through a </a:t>
            </a:r>
            <a:r>
              <a:rPr lang="en-US" sz="1200" dirty="0">
                <a:solidFill>
                  <a:schemeClr val="accent5"/>
                </a:solidFill>
                <a:latin typeface="Times New Roman" panose="02020603050405020304" pitchFamily="18" charset="0"/>
                <a:cs typeface="Times New Roman" panose="02020603050405020304" pitchFamily="18" charset="0"/>
              </a:rPr>
              <a:t>hybrid of Convolutional Neural Networks. This only attained an accuracy of 84.58%, which we sought to improve.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Yani</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et al. </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classified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Terry’s nails</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through </a:t>
            </a:r>
            <a:r>
              <a:rPr lang="en-US" altLang="zh-TW" sz="12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Inception V3</a:t>
            </a:r>
            <a:r>
              <a:rPr lang="en-US" altLang="zh-TW"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and achieved an accuracy of </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95.24%. However, this only classifies Terry’s nails, so it is not as applicable to the real world where there are many different nail diseases.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52180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2021, </a:t>
            </a:r>
            <a:r>
              <a:rPr lang="en-US" altLang="zh-TW" sz="12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Abdulhadi</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et al.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classified multiple nail diseases including clubbing.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From the above literature, we use a larger dataset to improve model generalization in this case, and we increase the types of diseases classified to better suit real world needs while attaining higher accuracy.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SUMMARY: WHAT DID I FIND? ex. Found that most people use deep learning, don’t use attention, thus added attention to </a:t>
            </a:r>
            <a:r>
              <a:rPr lang="en-US" altLang="zh-TW" sz="12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alexnet</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OR add domain knowledge(ex. Nail disease important but few contributions)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Niu</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et al: https://</a:t>
            </a:r>
            <a:r>
              <a:rPr lang="en-US" altLang="zh-TW" sz="12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www.sciencedirect.com</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/science/article/</a:t>
            </a:r>
            <a:r>
              <a:rPr lang="en-US" altLang="zh-TW" sz="12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pii</a:t>
            </a:r>
            <a:r>
              <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/S092523122100477X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74666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0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25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grpSp>
        <p:nvGrpSpPr>
          <p:cNvPr id="4" name="组合 3"/>
          <p:cNvGrpSpPr/>
          <p:nvPr userDrawn="1"/>
        </p:nvGrpSpPr>
        <p:grpSpPr>
          <a:xfrm flipH="1" flipV="1">
            <a:off x="-15944" y="5422431"/>
            <a:ext cx="1120172" cy="1152143"/>
            <a:chOff x="1565992" y="3100101"/>
            <a:chExt cx="1406469" cy="2632106"/>
          </a:xfrm>
        </p:grpSpPr>
        <p:sp>
          <p:nvSpPr>
            <p:cNvPr id="25"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404298" y="-615311"/>
            <a:ext cx="5787702" cy="3740603"/>
            <a:chOff x="6404298" y="-615311"/>
            <a:chExt cx="5787702" cy="3740603"/>
          </a:xfrm>
        </p:grpSpPr>
        <p:sp>
          <p:nvSpPr>
            <p:cNvPr id="13" name="等腰三角形 12"/>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userDrawn="1"/>
        </p:nvGrpSpPr>
        <p:grpSpPr>
          <a:xfrm>
            <a:off x="5659987" y="1377793"/>
            <a:ext cx="906097" cy="0"/>
            <a:chOff x="5444832" y="1399309"/>
            <a:chExt cx="906097" cy="0"/>
          </a:xfrm>
        </p:grpSpPr>
        <p:cxnSp>
          <p:nvCxnSpPr>
            <p:cNvPr id="28" name="直接连接符 27"/>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0357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871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5869 w 1215869"/>
                <a:gd name="connsiteY0" fmla="*/ 1390790 h 1409798"/>
                <a:gd name="connsiteX1" fmla="*/ 487620 w 1215869"/>
                <a:gd name="connsiteY1" fmla="*/ 1409798 h 1409798"/>
                <a:gd name="connsiteX2" fmla="*/ 0 w 1215869"/>
                <a:gd name="connsiteY2" fmla="*/ 0 h 1409798"/>
                <a:gd name="connsiteX3" fmla="*/ 1215869 w 1215869"/>
                <a:gd name="connsiteY3" fmla="*/ 1390790 h 1409798"/>
              </a:gdLst>
              <a:ahLst/>
              <a:cxnLst>
                <a:cxn ang="0">
                  <a:pos x="connsiteX0" y="connsiteY0"/>
                </a:cxn>
                <a:cxn ang="0">
                  <a:pos x="connsiteX1" y="connsiteY1"/>
                </a:cxn>
                <a:cxn ang="0">
                  <a:pos x="connsiteX2" y="connsiteY2"/>
                </a:cxn>
                <a:cxn ang="0">
                  <a:pos x="connsiteX3" y="connsiteY3"/>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98827 w 598827"/>
                <a:gd name="connsiteY0" fmla="*/ 1418322 h 1425299"/>
                <a:gd name="connsiteX1" fmla="*/ 26988 w 598827"/>
                <a:gd name="connsiteY1" fmla="*/ 1425299 h 1425299"/>
                <a:gd name="connsiteX2" fmla="*/ 0 w 598827"/>
                <a:gd name="connsiteY2" fmla="*/ 0 h 1425299"/>
                <a:gd name="connsiteX3" fmla="*/ 598827 w 598827"/>
                <a:gd name="connsiteY3" fmla="*/ 1418322 h 1425299"/>
              </a:gdLst>
              <a:ahLst/>
              <a:cxnLst>
                <a:cxn ang="0">
                  <a:pos x="connsiteX0" y="connsiteY0"/>
                </a:cxn>
                <a:cxn ang="0">
                  <a:pos x="connsiteX1" y="connsiteY1"/>
                </a:cxn>
                <a:cxn ang="0">
                  <a:pos x="connsiteX2" y="connsiteY2"/>
                </a:cxn>
                <a:cxn ang="0">
                  <a:pos x="connsiteX3" y="connsiteY3"/>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3705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0FE25A-F59E-4A74-B665-864FD89EC2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2CC18-0C10-4C0D-A0F2-E6045AE31DB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01D336C-545D-4EB5-97AD-1195B1E100BF}"/>
              </a:ext>
            </a:extLst>
          </p:cNvPr>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t>2022/11/4</a:t>
            </a:fld>
            <a:endParaRPr lang="zh-CN" altLang="en-US"/>
          </a:p>
        </p:txBody>
      </p:sp>
      <p:sp>
        <p:nvSpPr>
          <p:cNvPr id="5" name="页脚占位符 4">
            <a:extLst>
              <a:ext uri="{FF2B5EF4-FFF2-40B4-BE49-F238E27FC236}">
                <a16:creationId xmlns:a16="http://schemas.microsoft.com/office/drawing/2014/main" id="{B3F62F5E-1F39-4ED3-9466-620AD89BE9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DAB90C6-7DD8-450C-B97D-289F0B9378B3}"/>
              </a:ext>
            </a:extLst>
          </p:cNvPr>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t>‹#›</a:t>
            </a:fld>
            <a:endParaRPr lang="zh-CN" altLang="en-US"/>
          </a:p>
        </p:txBody>
      </p:sp>
    </p:spTree>
    <p:extLst>
      <p:ext uri="{BB962C8B-B14F-4D97-AF65-F5344CB8AC3E}">
        <p14:creationId xmlns:p14="http://schemas.microsoft.com/office/powerpoint/2010/main" val="223408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0994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22729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6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70751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Tree>
    <p:extLst>
      <p:ext uri="{BB962C8B-B14F-4D97-AF65-F5344CB8AC3E}">
        <p14:creationId xmlns:p14="http://schemas.microsoft.com/office/powerpoint/2010/main" val="273381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91282"/>
            <a:ext cx="10972800" cy="15081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5257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 Number Placeholder 3"/>
          <p:cNvSpPr>
            <a:spLocks noGrp="1"/>
          </p:cNvSpPr>
          <p:nvPr>
            <p:ph type="sldNum" sz="quarter" idx="10"/>
          </p:nvPr>
        </p:nvSpPr>
        <p:spPr>
          <a:xfrm>
            <a:off x="5892800" y="6172200"/>
            <a:ext cx="2844800" cy="368300"/>
          </a:xfrm>
          <a:prstGeom prst="rect">
            <a:avLst/>
          </a:prstGeom>
          <a:ln/>
        </p:spPr>
        <p:txBody>
          <a:bodyPr/>
          <a:lstStyle>
            <a:lvl1pPr>
              <a:defRPr/>
            </a:lvl1pPr>
          </a:lstStyle>
          <a:p>
            <a:pPr>
              <a:defRPr/>
            </a:pPr>
            <a:fld id="{26100EF5-06DC-4874-8070-4431634703C4}" type="slidenum">
              <a:rPr lang="zh-CN" altLang="zh-CN"/>
              <a:pPr>
                <a:defRPr/>
              </a:pPr>
              <a:t>‹#›</a:t>
            </a:fld>
            <a:endParaRPr lang="zh-CN" altLang="zh-CN"/>
          </a:p>
        </p:txBody>
      </p:sp>
      <p:sp>
        <p:nvSpPr>
          <p:cNvPr id="6" name="TextBox 5"/>
          <p:cNvSpPr txBox="1"/>
          <p:nvPr userDrawn="1"/>
        </p:nvSpPr>
        <p:spPr>
          <a:xfrm>
            <a:off x="1075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086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4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40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9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2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0"/>
            <a:ext cx="12192000" cy="6858000"/>
          </a:xfrm>
          <a:prstGeom prst="rect">
            <a:avLst/>
          </a:prstGeom>
          <a:gradFill>
            <a:gsLst>
              <a:gs pos="67000">
                <a:srgbClr val="FFFFFF"/>
              </a:gs>
              <a:gs pos="0">
                <a:srgbClr val="E1EAE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122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72" r:id="rId5"/>
    <p:sldLayoutId id="2147483657" r:id="rId6"/>
    <p:sldLayoutId id="2147483659" r:id="rId7"/>
    <p:sldLayoutId id="2147483660" r:id="rId8"/>
    <p:sldLayoutId id="2147483661" r:id="rId9"/>
    <p:sldLayoutId id="2147483664" r:id="rId10"/>
    <p:sldLayoutId id="2147483666" r:id="rId11"/>
    <p:sldLayoutId id="2147483669" r:id="rId12"/>
    <p:sldLayoutId id="2147483671" r:id="rId13"/>
    <p:sldLayoutId id="21474836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031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s://www.kaggle.com/datasets/nuttidalapthanachai/nails-new-test"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1"/>
          <p:cNvSpPr/>
          <p:nvPr/>
        </p:nvSpPr>
        <p:spPr>
          <a:xfrm>
            <a:off x="10881363" y="228730"/>
            <a:ext cx="972984" cy="2397095"/>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1857239"/>
              <a:gd name="connsiteY0" fmla="*/ 666791 h 1558058"/>
              <a:gd name="connsiteX1" fmla="*/ 1702129 w 1857239"/>
              <a:gd name="connsiteY1" fmla="*/ 0 h 1558058"/>
              <a:gd name="connsiteX2" fmla="*/ 1857239 w 1857239"/>
              <a:gd name="connsiteY2" fmla="*/ 1558058 h 1558058"/>
              <a:gd name="connsiteX3" fmla="*/ 0 w 1857239"/>
              <a:gd name="connsiteY3" fmla="*/ 666791 h 1558058"/>
              <a:gd name="connsiteX0" fmla="*/ 0 w 972984"/>
              <a:gd name="connsiteY0" fmla="*/ 495969 h 1558058"/>
              <a:gd name="connsiteX1" fmla="*/ 817874 w 972984"/>
              <a:gd name="connsiteY1" fmla="*/ 0 h 1558058"/>
              <a:gd name="connsiteX2" fmla="*/ 972984 w 972984"/>
              <a:gd name="connsiteY2" fmla="*/ 1558058 h 1558058"/>
              <a:gd name="connsiteX3" fmla="*/ 0 w 972984"/>
              <a:gd name="connsiteY3" fmla="*/ 495969 h 1558058"/>
              <a:gd name="connsiteX0" fmla="*/ 0 w 972984"/>
              <a:gd name="connsiteY0" fmla="*/ 812492 h 1874581"/>
              <a:gd name="connsiteX1" fmla="*/ 345601 w 972984"/>
              <a:gd name="connsiteY1" fmla="*/ 0 h 1874581"/>
              <a:gd name="connsiteX2" fmla="*/ 972984 w 972984"/>
              <a:gd name="connsiteY2" fmla="*/ 1874581 h 1874581"/>
              <a:gd name="connsiteX3" fmla="*/ 0 w 972984"/>
              <a:gd name="connsiteY3" fmla="*/ 812492 h 1874581"/>
              <a:gd name="connsiteX0" fmla="*/ 0 w 972984"/>
              <a:gd name="connsiteY0" fmla="*/ 1335006 h 2397095"/>
              <a:gd name="connsiteX1" fmla="*/ 54198 w 972984"/>
              <a:gd name="connsiteY1" fmla="*/ 0 h 2397095"/>
              <a:gd name="connsiteX2" fmla="*/ 972984 w 972984"/>
              <a:gd name="connsiteY2" fmla="*/ 2397095 h 2397095"/>
              <a:gd name="connsiteX3" fmla="*/ 0 w 972984"/>
              <a:gd name="connsiteY3" fmla="*/ 1335006 h 2397095"/>
            </a:gdLst>
            <a:ahLst/>
            <a:cxnLst>
              <a:cxn ang="0">
                <a:pos x="connsiteX0" y="connsiteY0"/>
              </a:cxn>
              <a:cxn ang="0">
                <a:pos x="connsiteX1" y="connsiteY1"/>
              </a:cxn>
              <a:cxn ang="0">
                <a:pos x="connsiteX2" y="connsiteY2"/>
              </a:cxn>
              <a:cxn ang="0">
                <a:pos x="connsiteX3" y="connsiteY3"/>
              </a:cxn>
            </a:cxnLst>
            <a:rect l="l" t="t" r="r" b="b"/>
            <a:pathLst>
              <a:path w="972984" h="2397095">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10802982" y="11043"/>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154930F2-2839-4D7F-90FD-A5E513DE108E}"/>
              </a:ext>
            </a:extLst>
          </p:cNvPr>
          <p:cNvSpPr txBox="1"/>
          <p:nvPr/>
        </p:nvSpPr>
        <p:spPr bwMode="auto">
          <a:xfrm>
            <a:off x="767742" y="2172337"/>
            <a:ext cx="6819720" cy="156966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lvl="0" algn="just">
              <a:defRPr/>
            </a:pPr>
            <a:r>
              <a:rPr lang="en-US" altLang="zh-CN" sz="3200" spc="0" dirty="0">
                <a:solidFill>
                  <a:prstClr val="black">
                    <a:lumMod val="65000"/>
                    <a:lumOff val="35000"/>
                  </a:prstClr>
                </a:solidFill>
                <a:latin typeface="Times New Roman" panose="02020603050405020304" pitchFamily="18" charset="0"/>
                <a:cs typeface="Times New Roman" panose="02020603050405020304" pitchFamily="18" charset="0"/>
                <a:sym typeface="+mn-lt"/>
              </a:rPr>
              <a:t>Nail Disease Classification of Beau's lines, Terry's nails, and Clubbing through </a:t>
            </a:r>
            <a:r>
              <a:rPr lang="en-US" altLang="zh-CN" sz="3200" spc="0" dirty="0" err="1">
                <a:solidFill>
                  <a:prstClr val="black">
                    <a:lumMod val="65000"/>
                    <a:lumOff val="35000"/>
                  </a:prstClr>
                </a:solidFill>
                <a:latin typeface="Times New Roman" panose="02020603050405020304" pitchFamily="18" charset="0"/>
                <a:cs typeface="Times New Roman" panose="02020603050405020304" pitchFamily="18" charset="0"/>
                <a:sym typeface="+mn-lt"/>
              </a:rPr>
              <a:t>AlexNet</a:t>
            </a:r>
            <a:r>
              <a:rPr lang="en-US" altLang="zh-CN" sz="3200" spc="0" dirty="0">
                <a:solidFill>
                  <a:prstClr val="black">
                    <a:lumMod val="65000"/>
                    <a:lumOff val="35000"/>
                  </a:prstClr>
                </a:solidFill>
                <a:latin typeface="Times New Roman" panose="02020603050405020304" pitchFamily="18" charset="0"/>
                <a:cs typeface="Times New Roman" panose="02020603050405020304" pitchFamily="18" charset="0"/>
                <a:sym typeface="+mn-lt"/>
              </a:rPr>
              <a:t> with Attention</a:t>
            </a:r>
          </a:p>
        </p:txBody>
      </p:sp>
      <p:sp>
        <p:nvSpPr>
          <p:cNvPr id="9" name="矩形: 圆角 38">
            <a:extLst>
              <a:ext uri="{FF2B5EF4-FFF2-40B4-BE49-F238E27FC236}">
                <a16:creationId xmlns:a16="http://schemas.microsoft.com/office/drawing/2014/main" id="{0A730B71-A113-49A7-9792-E431D2B4B9AB}"/>
              </a:ext>
            </a:extLst>
          </p:cNvPr>
          <p:cNvSpPr/>
          <p:nvPr/>
        </p:nvSpPr>
        <p:spPr>
          <a:xfrm>
            <a:off x="996771" y="3955942"/>
            <a:ext cx="4837955" cy="441356"/>
          </a:xfrm>
          <a:prstGeom prst="roundRect">
            <a:avLst>
              <a:gd name="adj" fmla="val 50000"/>
            </a:avLst>
          </a:prstGeom>
          <a:gradFill flip="none" rotWithShape="1">
            <a:gsLst>
              <a:gs pos="0">
                <a:srgbClr val="B6D3B7"/>
              </a:gs>
              <a:gs pos="100000">
                <a:srgbClr val="52A4AE"/>
              </a:gs>
            </a:gsLst>
            <a:lin ang="5400000" scaled="0"/>
            <a:tileRect/>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Presenter: Samantha Shih</a:t>
            </a:r>
            <a:endParaRPr lang="zh-CN" altLang="en-US" sz="2000" dirty="0">
              <a:cs typeface="+mn-ea"/>
              <a:sym typeface="+mn-lt"/>
            </a:endParaRPr>
          </a:p>
        </p:txBody>
      </p:sp>
      <p:sp>
        <p:nvSpPr>
          <p:cNvPr id="22" name="等腰三角形 21"/>
          <p:cNvSpPr/>
          <p:nvPr/>
        </p:nvSpPr>
        <p:spPr>
          <a:xfrm>
            <a:off x="7778663" y="751561"/>
            <a:ext cx="1089764" cy="789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1"/>
          <p:cNvSpPr/>
          <p:nvPr/>
        </p:nvSpPr>
        <p:spPr>
          <a:xfrm>
            <a:off x="7815181" y="1954954"/>
            <a:ext cx="839950" cy="864297"/>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Lst>
            <a:ahLst/>
            <a:cxnLst>
              <a:cxn ang="0">
                <a:pos x="connsiteX0" y="connsiteY0"/>
              </a:cxn>
              <a:cxn ang="0">
                <a:pos x="connsiteX1" y="connsiteY1"/>
              </a:cxn>
              <a:cxn ang="0">
                <a:pos x="connsiteX2" y="connsiteY2"/>
              </a:cxn>
              <a:cxn ang="0">
                <a:pos x="connsiteX3" y="connsiteY3"/>
              </a:cxn>
            </a:cxnLst>
            <a:rect l="l" t="t" r="r" b="b"/>
            <a:pathLst>
              <a:path w="839950" h="864297">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等腰三角形 21"/>
          <p:cNvSpPr/>
          <p:nvPr/>
        </p:nvSpPr>
        <p:spPr>
          <a:xfrm>
            <a:off x="8764510" y="1124618"/>
            <a:ext cx="1702129" cy="118626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flipV="1">
            <a:off x="11016343" y="-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1"/>
          <p:cNvSpPr/>
          <p:nvPr/>
        </p:nvSpPr>
        <p:spPr>
          <a:xfrm>
            <a:off x="10048625" y="1541081"/>
            <a:ext cx="1805722" cy="1146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1729229"/>
              <a:gd name="connsiteY0" fmla="*/ 698988 h 698988"/>
              <a:gd name="connsiteX1" fmla="*/ 626743 w 1729229"/>
              <a:gd name="connsiteY1" fmla="*/ 0 h 698988"/>
              <a:gd name="connsiteX2" fmla="*/ 1729229 w 1729229"/>
              <a:gd name="connsiteY2" fmla="*/ 623136 h 698988"/>
              <a:gd name="connsiteX3" fmla="*/ 0 w 1729229"/>
              <a:gd name="connsiteY3" fmla="*/ 698988 h 698988"/>
              <a:gd name="connsiteX0" fmla="*/ 0 w 1729229"/>
              <a:gd name="connsiteY0" fmla="*/ 1146139 h 1146139"/>
              <a:gd name="connsiteX1" fmla="*/ 817662 w 1729229"/>
              <a:gd name="connsiteY1" fmla="*/ 0 h 1146139"/>
              <a:gd name="connsiteX2" fmla="*/ 1729229 w 1729229"/>
              <a:gd name="connsiteY2" fmla="*/ 1070287 h 1146139"/>
              <a:gd name="connsiteX3" fmla="*/ 0 w 1729229"/>
              <a:gd name="connsiteY3" fmla="*/ 1146139 h 1146139"/>
            </a:gdLst>
            <a:ahLst/>
            <a:cxnLst>
              <a:cxn ang="0">
                <a:pos x="connsiteX0" y="connsiteY0"/>
              </a:cxn>
              <a:cxn ang="0">
                <a:pos x="connsiteX1" y="connsiteY1"/>
              </a:cxn>
              <a:cxn ang="0">
                <a:pos x="connsiteX2" y="connsiteY2"/>
              </a:cxn>
              <a:cxn ang="0">
                <a:pos x="connsiteX3" y="connsiteY3"/>
              </a:cxn>
            </a:cxnLst>
            <a:rect l="l" t="t" r="r" b="b"/>
            <a:pathLst>
              <a:path w="1729229" h="114613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1"/>
          <p:cNvSpPr/>
          <p:nvPr/>
        </p:nvSpPr>
        <p:spPr>
          <a:xfrm>
            <a:off x="9269857" y="4320327"/>
            <a:ext cx="464169" cy="60125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Lst>
            <a:ahLst/>
            <a:cxnLst>
              <a:cxn ang="0">
                <a:pos x="connsiteX0" y="connsiteY0"/>
              </a:cxn>
              <a:cxn ang="0">
                <a:pos x="connsiteX1" y="connsiteY1"/>
              </a:cxn>
              <a:cxn ang="0">
                <a:pos x="connsiteX2" y="connsiteY2"/>
              </a:cxn>
              <a:cxn ang="0">
                <a:pos x="connsiteX3" y="connsiteY3"/>
              </a:cxn>
            </a:cxnLst>
            <a:rect l="l" t="t" r="r" b="b"/>
            <a:pathLst>
              <a:path w="464169" h="601250">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等腰三角形 21"/>
          <p:cNvSpPr/>
          <p:nvPr/>
        </p:nvSpPr>
        <p:spPr>
          <a:xfrm>
            <a:off x="757402" y="6106635"/>
            <a:ext cx="478741" cy="44135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1352758" y="5842735"/>
            <a:ext cx="191526" cy="1608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 name="connsiteX0" fmla="*/ 0 w 507885"/>
              <a:gd name="connsiteY0" fmla="*/ 143102 h 441356"/>
              <a:gd name="connsiteX1" fmla="*/ 213384 w 507885"/>
              <a:gd name="connsiteY1" fmla="*/ 0 h 441356"/>
              <a:gd name="connsiteX2" fmla="*/ 507885 w 507885"/>
              <a:gd name="connsiteY2" fmla="*/ 441356 h 441356"/>
              <a:gd name="connsiteX3" fmla="*/ 0 w 507885"/>
              <a:gd name="connsiteY3" fmla="*/ 143102 h 441356"/>
              <a:gd name="connsiteX0" fmla="*/ 0 w 507885"/>
              <a:gd name="connsiteY0" fmla="*/ 33812 h 332066"/>
              <a:gd name="connsiteX1" fmla="*/ 191526 w 507885"/>
              <a:gd name="connsiteY1" fmla="*/ 0 h 332066"/>
              <a:gd name="connsiteX2" fmla="*/ 507885 w 507885"/>
              <a:gd name="connsiteY2" fmla="*/ 332066 h 332066"/>
              <a:gd name="connsiteX3" fmla="*/ 0 w 507885"/>
              <a:gd name="connsiteY3" fmla="*/ 33812 h 332066"/>
              <a:gd name="connsiteX0" fmla="*/ 0 w 191526"/>
              <a:gd name="connsiteY0" fmla="*/ 33812 h 160844"/>
              <a:gd name="connsiteX1" fmla="*/ 191526 w 191526"/>
              <a:gd name="connsiteY1" fmla="*/ 0 h 160844"/>
              <a:gd name="connsiteX2" fmla="*/ 139939 w 191526"/>
              <a:gd name="connsiteY2" fmla="*/ 160844 h 160844"/>
              <a:gd name="connsiteX3" fmla="*/ 0 w 191526"/>
              <a:gd name="connsiteY3" fmla="*/ 33812 h 160844"/>
            </a:gdLst>
            <a:ahLst/>
            <a:cxnLst>
              <a:cxn ang="0">
                <a:pos x="connsiteX0" y="connsiteY0"/>
              </a:cxn>
              <a:cxn ang="0">
                <a:pos x="connsiteX1" y="connsiteY1"/>
              </a:cxn>
              <a:cxn ang="0">
                <a:pos x="connsiteX2" y="connsiteY2"/>
              </a:cxn>
              <a:cxn ang="0">
                <a:pos x="connsiteX3" y="connsiteY3"/>
              </a:cxn>
            </a:cxnLst>
            <a:rect l="l" t="t" r="r" b="b"/>
            <a:pathLst>
              <a:path w="191526" h="160844">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526472" y="1535596"/>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文本框 11">
            <a:extLst>
              <a:ext uri="{FF2B5EF4-FFF2-40B4-BE49-F238E27FC236}">
                <a16:creationId xmlns:a16="http://schemas.microsoft.com/office/drawing/2014/main" id="{C3FE4373-3595-8FD3-9EE2-0BA24E284793}"/>
              </a:ext>
            </a:extLst>
          </p:cNvPr>
          <p:cNvSpPr txBox="1"/>
          <p:nvPr/>
        </p:nvSpPr>
        <p:spPr>
          <a:xfrm>
            <a:off x="2138547" y="4611243"/>
            <a:ext cx="2329484"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2400" dirty="0">
                <a:solidFill>
                  <a:schemeClr val="accent5"/>
                </a:solidFill>
                <a:latin typeface="SimSun" panose="02010600030101010101" pitchFamily="2" charset="-122"/>
                <a:ea typeface="SimSun" panose="02010600030101010101" pitchFamily="2" charset="-122"/>
                <a:cs typeface="Times New Roman" panose="02020603050405020304" pitchFamily="18" charset="0"/>
              </a:rPr>
              <a:t>－</a:t>
            </a:r>
            <a:r>
              <a:rPr lang="en-US" altLang="zh-TW" sz="2400" dirty="0" err="1">
                <a:solidFill>
                  <a:schemeClr val="accent5"/>
                </a:solidFill>
                <a:latin typeface="Times New Roman" panose="02020603050405020304" pitchFamily="18" charset="0"/>
                <a:ea typeface="SimSun" panose="02010600030101010101" pitchFamily="2" charset="-122"/>
                <a:cs typeface="Times New Roman" panose="02020603050405020304" pitchFamily="18" charset="0"/>
              </a:rPr>
              <a:t>iFuzzy</a:t>
            </a:r>
            <a:r>
              <a:rPr lang="en-US" altLang="zh-TW" sz="2400" dirty="0">
                <a:solidFill>
                  <a:schemeClr val="accent5"/>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TW" sz="24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400" dirty="0">
                <a:solidFill>
                  <a:schemeClr val="accent5"/>
                </a:solidFill>
                <a:latin typeface="SimSun" panose="02010600030101010101" pitchFamily="2" charset="-122"/>
                <a:ea typeface="SimSun" panose="02010600030101010101" pitchFamily="2" charset="-122"/>
                <a:cs typeface="Times New Roman" panose="02020603050405020304" pitchFamily="18" charset="0"/>
                <a:sym typeface="+mn-ea"/>
              </a:rPr>
              <a:t>－</a:t>
            </a:r>
            <a:endParaRPr lang="en-US" altLang="zh-TW" sz="2400" dirty="0">
              <a:solidFill>
                <a:schemeClr val="accent5"/>
              </a:solidFill>
              <a:latin typeface="SimSun" panose="02010600030101010101" pitchFamily="2" charset="-122"/>
              <a:ea typeface="SimSun" panose="02010600030101010101" pitchFamily="2" charset="-122"/>
              <a:cs typeface="Times New Roman" panose="02020603050405020304" pitchFamily="18" charset="0"/>
              <a:sym typeface="+mn-ea"/>
            </a:endParaRPr>
          </a:p>
        </p:txBody>
      </p:sp>
      <p:sp>
        <p:nvSpPr>
          <p:cNvPr id="3" name="TextBox 36">
            <a:extLst>
              <a:ext uri="{FF2B5EF4-FFF2-40B4-BE49-F238E27FC236}">
                <a16:creationId xmlns:a16="http://schemas.microsoft.com/office/drawing/2014/main" id="{A7868016-5A9B-F81B-7C08-70514DDEF42E}"/>
              </a:ext>
            </a:extLst>
          </p:cNvPr>
          <p:cNvSpPr txBox="1"/>
          <p:nvPr/>
        </p:nvSpPr>
        <p:spPr>
          <a:xfrm>
            <a:off x="-333795" y="5157638"/>
            <a:ext cx="9603652" cy="406778"/>
          </a:xfrm>
          <a:prstGeom prst="rect">
            <a:avLst/>
          </a:prstGeom>
          <a:noFill/>
        </p:spPr>
        <p:txBody>
          <a:bodyPr wrap="square" rtlCol="0">
            <a:spAutoFit/>
          </a:bodyPr>
          <a:lstStyle/>
          <a:p>
            <a:pPr lvl="0" algn="ctr">
              <a:lnSpc>
                <a:spcPct val="125000"/>
              </a:lnSpc>
              <a:spcAft>
                <a:spcPts val="800"/>
              </a:spcAft>
              <a:defRPr/>
            </a:pPr>
            <a:r>
              <a:rPr kumimoji="0" lang="en-US" altLang="zh-CN" b="0"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sym typeface="+mn-lt"/>
              </a:rPr>
              <a:t>Authors</a:t>
            </a:r>
            <a:r>
              <a:rPr lang="en-US" altLang="zh-CN" dirty="0">
                <a:solidFill>
                  <a:schemeClr val="accent5"/>
                </a:solidFill>
                <a:latin typeface="Times New Roman" panose="02020603050405020304" pitchFamily="18" charset="0"/>
                <a:cs typeface="Times New Roman" panose="02020603050405020304" pitchFamily="18" charset="0"/>
                <a:sym typeface="+mn-lt"/>
              </a:rPr>
              <a:t>: </a:t>
            </a:r>
            <a:r>
              <a:rPr lang="en-US" altLang="zh-TW" dirty="0">
                <a:solidFill>
                  <a:schemeClr val="accent5"/>
                </a:solidFill>
                <a:latin typeface="Times New Roman" panose="02020603050405020304" pitchFamily="18" charset="0"/>
                <a:cs typeface="Times New Roman" panose="02020603050405020304" pitchFamily="18" charset="0"/>
                <a:sym typeface="+mn-lt"/>
              </a:rPr>
              <a:t>Samantha </a:t>
            </a:r>
            <a:r>
              <a:rPr lang="en-TW" sz="1800" dirty="0">
                <a:solidFill>
                  <a:schemeClr val="accent5"/>
                </a:solidFill>
                <a:effectLst/>
                <a:latin typeface="Times New Roman" panose="02020603050405020304" pitchFamily="18" charset="0"/>
                <a:ea typeface="MS Mincho" panose="02020609040205080304" pitchFamily="49" charset="-128"/>
              </a:rPr>
              <a:t>Shih, Tzu-Yu Sun, Jun-Cheng Lin</a:t>
            </a:r>
            <a:r>
              <a:rPr lang="en-US" sz="1800" dirty="0">
                <a:solidFill>
                  <a:schemeClr val="accent5"/>
                </a:solidFill>
                <a:effectLst/>
                <a:latin typeface="Times New Roman" panose="02020603050405020304" pitchFamily="18" charset="0"/>
                <a:ea typeface="MS Mincho" panose="02020609040205080304" pitchFamily="49" charset="-128"/>
              </a:rPr>
              <a:t>, </a:t>
            </a:r>
            <a:r>
              <a:rPr lang="en-TW" sz="1800">
                <a:solidFill>
                  <a:schemeClr val="accent5"/>
                </a:solidFill>
                <a:effectLst/>
                <a:latin typeface="Times New Roman" panose="02020603050405020304" pitchFamily="18" charset="0"/>
                <a:ea typeface="MS Mincho" panose="02020609040205080304" pitchFamily="49" charset="-128"/>
              </a:rPr>
              <a:t>Chiun-Li Chin</a:t>
            </a:r>
            <a:endParaRPr kumimoji="0" lang="en-US" altLang="zh-CN" b="0" i="0" u="none" strike="noStrike" kern="1200" cap="none" spc="0" normalizeH="0" baseline="0" noProof="0" dirty="0">
              <a:ln>
                <a:noFill/>
              </a:ln>
              <a:solidFill>
                <a:schemeClr val="accent5"/>
              </a:solidFill>
              <a:effectLst/>
              <a:uLnTx/>
              <a:uFillTx/>
              <a:latin typeface="Times New Roman" panose="02020603050405020304" pitchFamily="18" charset="0"/>
              <a:cs typeface="Times New Roman" panose="02020603050405020304" pitchFamily="18" charset="0"/>
              <a:sym typeface="+mn-lt"/>
            </a:endParaRPr>
          </a:p>
        </p:txBody>
      </p:sp>
      <p:pic>
        <p:nvPicPr>
          <p:cNvPr id="4" name="圖片 3">
            <a:extLst>
              <a:ext uri="{FF2B5EF4-FFF2-40B4-BE49-F238E27FC236}">
                <a16:creationId xmlns:a16="http://schemas.microsoft.com/office/drawing/2014/main" id="{EECCA803-CCAF-8EC0-8470-07181F1F0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969" y="1030747"/>
            <a:ext cx="3058947" cy="793060"/>
          </a:xfrm>
          <a:prstGeom prst="rect">
            <a:avLst/>
          </a:prstGeom>
        </p:spPr>
      </p:pic>
      <p:pic>
        <p:nvPicPr>
          <p:cNvPr id="8" name="Graphic 7">
            <a:extLst>
              <a:ext uri="{FF2B5EF4-FFF2-40B4-BE49-F238E27FC236}">
                <a16:creationId xmlns:a16="http://schemas.microsoft.com/office/drawing/2014/main" id="{4FD6B277-59CF-4048-E547-2F94938019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453" y="904035"/>
            <a:ext cx="2890807" cy="971130"/>
          </a:xfrm>
          <a:prstGeom prst="rect">
            <a:avLst/>
          </a:prstGeom>
        </p:spPr>
      </p:pic>
    </p:spTree>
    <p:extLst>
      <p:ext uri="{BB962C8B-B14F-4D97-AF65-F5344CB8AC3E}">
        <p14:creationId xmlns:p14="http://schemas.microsoft.com/office/powerpoint/2010/main" val="287386743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442477"/>
            <a:ext cx="9803484" cy="3170099"/>
          </a:xfrm>
          <a:prstGeom prst="rect">
            <a:avLst/>
          </a:prstGeom>
          <a:noFill/>
        </p:spPr>
        <p:txBody>
          <a:bodyPr wrap="square" rtlCol="0">
            <a:spAutoFit/>
          </a:bodyPr>
          <a:lstStyle/>
          <a:p>
            <a:pPr marL="342900" indent="-342900" algn="just">
              <a:spcAft>
                <a:spcPts val="1800"/>
              </a:spcAft>
              <a:buClr>
                <a:schemeClr val="tx1"/>
              </a:buClr>
              <a:buFont typeface="Wingdings" panose="05000000000000000000" pitchFamily="2" charset="2"/>
              <a:buChar char="Ø"/>
            </a:pPr>
            <a:r>
              <a:rPr lang="en-US" altLang="zh-TW" sz="2000" dirty="0">
                <a:latin typeface="Times New Roman" panose="02020603050405020304" pitchFamily="18" charset="0"/>
                <a:ea typeface="標楷體" panose="03000509000000000000" pitchFamily="65" charset="-120"/>
              </a:rPr>
              <a:t>In 2022, </a:t>
            </a:r>
            <a:r>
              <a:rPr lang="en-US" altLang="zh-TW" sz="2000" dirty="0">
                <a:solidFill>
                  <a:srgbClr val="FF0000"/>
                </a:solidFill>
                <a:latin typeface="Times New Roman" panose="02020603050405020304" pitchFamily="18" charset="0"/>
                <a:ea typeface="標楷體" panose="03000509000000000000" pitchFamily="65" charset="-120"/>
              </a:rPr>
              <a:t>Wei et al.</a:t>
            </a:r>
            <a:r>
              <a:rPr lang="en-US" altLang="zh-TW" sz="2000" dirty="0">
                <a:latin typeface="Times New Roman" panose="02020603050405020304" pitchFamily="18" charset="0"/>
                <a:ea typeface="標楷體" panose="03000509000000000000" pitchFamily="65" charset="-120"/>
              </a:rPr>
              <a:t> proposed </a:t>
            </a:r>
            <a:r>
              <a:rPr lang="en-US" altLang="zh-TW" sz="2000" dirty="0" err="1">
                <a:solidFill>
                  <a:schemeClr val="accent5"/>
                </a:solidFill>
                <a:latin typeface="Times New Roman" panose="02020603050405020304" pitchFamily="18" charset="0"/>
                <a:ea typeface="標楷體" panose="03000509000000000000" pitchFamily="65" charset="-120"/>
              </a:rPr>
              <a:t>AlexNet</a:t>
            </a:r>
            <a:r>
              <a:rPr lang="en-US" altLang="zh-TW" sz="2000" dirty="0">
                <a:solidFill>
                  <a:schemeClr val="accent5"/>
                </a:solidFill>
                <a:latin typeface="Times New Roman" panose="02020603050405020304" pitchFamily="18" charset="0"/>
                <a:ea typeface="標楷體" panose="03000509000000000000" pitchFamily="65" charset="-120"/>
              </a:rPr>
              <a:t> with attention mechanism</a:t>
            </a:r>
            <a:r>
              <a:rPr lang="en-US" altLang="zh-TW" sz="2000" dirty="0">
                <a:latin typeface="Times New Roman" panose="02020603050405020304" pitchFamily="18" charset="0"/>
                <a:ea typeface="標楷體" panose="03000509000000000000" pitchFamily="65" charset="-120"/>
              </a:rPr>
              <a:t> to identify lesions in the nucleus.  </a:t>
            </a:r>
          </a:p>
          <a:p>
            <a:pPr marL="914400" lvl="1" indent="-457200" algn="just">
              <a:spcAft>
                <a:spcPts val="1800"/>
              </a:spcAft>
              <a:buClr>
                <a:prstClr val="black"/>
              </a:buClr>
              <a:buFont typeface="Wingdings" panose="05000000000000000000" pitchFamily="2" charset="2"/>
              <a:buChar char="ü"/>
              <a:defRPr/>
            </a:pPr>
            <a:r>
              <a:rPr lang="en-US" altLang="zh-TW" sz="2000" dirty="0">
                <a:latin typeface="Times New Roman" panose="02020603050405020304" pitchFamily="18" charset="0"/>
                <a:ea typeface="標楷體" panose="03000509000000000000" pitchFamily="65" charset="-120"/>
              </a:rPr>
              <a:t>The accuracy is </a:t>
            </a:r>
            <a:r>
              <a:rPr lang="en-US" altLang="zh-TW" sz="2000" dirty="0">
                <a:solidFill>
                  <a:srgbClr val="FF0000"/>
                </a:solidFill>
                <a:latin typeface="Times New Roman" panose="02020603050405020304" pitchFamily="18" charset="0"/>
                <a:ea typeface="標楷體" panose="03000509000000000000" pitchFamily="65" charset="-120"/>
              </a:rPr>
              <a:t>higher</a:t>
            </a:r>
            <a:r>
              <a:rPr lang="en-US" altLang="zh-TW" sz="2000" dirty="0">
                <a:latin typeface="Times New Roman" panose="02020603050405020304" pitchFamily="18" charset="0"/>
                <a:ea typeface="標楷體" panose="03000509000000000000" pitchFamily="65" charset="-120"/>
              </a:rPr>
              <a:t> than that of the model </a:t>
            </a:r>
            <a:r>
              <a:rPr lang="en-US" altLang="zh-TW" sz="2000" dirty="0">
                <a:solidFill>
                  <a:schemeClr val="accent5"/>
                </a:solidFill>
                <a:latin typeface="Times New Roman" panose="02020603050405020304" pitchFamily="18" charset="0"/>
                <a:ea typeface="標楷體" panose="03000509000000000000" pitchFamily="65" charset="-120"/>
              </a:rPr>
              <a:t>without</a:t>
            </a:r>
            <a:r>
              <a:rPr lang="en-US" altLang="zh-TW" sz="2000" dirty="0">
                <a:latin typeface="Times New Roman" panose="02020603050405020304" pitchFamily="18" charset="0"/>
                <a:ea typeface="標楷體" panose="03000509000000000000" pitchFamily="65" charset="-120"/>
              </a:rPr>
              <a:t> the attention mechanism.</a:t>
            </a:r>
          </a:p>
          <a:p>
            <a:pPr marL="914400" lvl="1" indent="-457200" algn="just">
              <a:spcAft>
                <a:spcPts val="1800"/>
              </a:spcAft>
              <a:buClr>
                <a:prstClr val="black"/>
              </a:buClr>
              <a:buFont typeface="Wingdings" panose="05000000000000000000" pitchFamily="2" charset="2"/>
              <a:buChar char="ü"/>
              <a:defRPr/>
            </a:pPr>
            <a:endParaRPr lang="en-US" altLang="zh-TW" sz="2000" dirty="0">
              <a:latin typeface="Times New Roman" panose="02020603050405020304" pitchFamily="18" charset="0"/>
              <a:ea typeface="標楷體" panose="03000509000000000000" pitchFamily="65" charset="-120"/>
            </a:endParaRPr>
          </a:p>
          <a:p>
            <a:pPr marL="342900" lvl="0" indent="-342900" algn="just">
              <a:spcAft>
                <a:spcPts val="1800"/>
              </a:spcAft>
              <a:buClr>
                <a:prstClr val="black"/>
              </a:buClr>
              <a:buFont typeface="Wingdings" panose="05000000000000000000" pitchFamily="2" charset="2"/>
              <a:buChar char="Ø"/>
            </a:pPr>
            <a:r>
              <a:rPr lang="en-US" altLang="zh-TW" sz="2000" dirty="0">
                <a:solidFill>
                  <a:prstClr val="black"/>
                </a:solidFill>
                <a:latin typeface="Times New Roman" panose="02020603050405020304" pitchFamily="18" charset="0"/>
                <a:ea typeface="標楷體" panose="03000509000000000000" pitchFamily="65" charset="-120"/>
              </a:rPr>
              <a:t>The </a:t>
            </a:r>
            <a:r>
              <a:rPr lang="en-US" altLang="zh-TW" sz="2000" dirty="0">
                <a:solidFill>
                  <a:srgbClr val="FF0000"/>
                </a:solidFill>
                <a:latin typeface="Times New Roman" panose="02020603050405020304" pitchFamily="18" charset="0"/>
                <a:ea typeface="標楷體" panose="03000509000000000000" pitchFamily="65" charset="-120"/>
              </a:rPr>
              <a:t>benefit</a:t>
            </a:r>
            <a:r>
              <a:rPr lang="en-US" altLang="zh-TW" sz="2000" dirty="0">
                <a:solidFill>
                  <a:prstClr val="black"/>
                </a:solidFill>
                <a:latin typeface="Times New Roman" panose="02020603050405020304" pitchFamily="18" charset="0"/>
                <a:ea typeface="標楷體" panose="03000509000000000000" pitchFamily="65" charset="-120"/>
              </a:rPr>
              <a:t> of using attention mechanism in </a:t>
            </a:r>
            <a:r>
              <a:rPr lang="en-US" altLang="zh-TW" sz="2000" dirty="0" err="1">
                <a:solidFill>
                  <a:prstClr val="black"/>
                </a:solidFill>
                <a:latin typeface="Times New Roman" panose="02020603050405020304" pitchFamily="18" charset="0"/>
                <a:ea typeface="標楷體" panose="03000509000000000000" pitchFamily="65" charset="-120"/>
              </a:rPr>
              <a:t>AlexNet</a:t>
            </a:r>
            <a:r>
              <a:rPr lang="en-US" altLang="zh-TW" sz="2000" dirty="0">
                <a:solidFill>
                  <a:prstClr val="black"/>
                </a:solidFill>
                <a:latin typeface="Times New Roman" panose="02020603050405020304" pitchFamily="18" charset="0"/>
                <a:ea typeface="標楷體" panose="03000509000000000000" pitchFamily="65" charset="-120"/>
              </a:rPr>
              <a:t> is </a:t>
            </a:r>
            <a:r>
              <a:rPr lang="en-US" altLang="zh-TW" sz="2000" dirty="0">
                <a:solidFill>
                  <a:schemeClr val="accent5"/>
                </a:solidFill>
                <a:latin typeface="Times New Roman" panose="02020603050405020304" pitchFamily="18" charset="0"/>
                <a:ea typeface="標楷體" panose="03000509000000000000" pitchFamily="65" charset="-120"/>
              </a:rPr>
              <a:t>great</a:t>
            </a:r>
            <a:r>
              <a:rPr lang="en-US" altLang="zh-TW" sz="2000" dirty="0">
                <a:solidFill>
                  <a:prstClr val="black"/>
                </a:solidFill>
                <a:latin typeface="Times New Roman" panose="02020603050405020304" pitchFamily="18" charset="0"/>
                <a:ea typeface="標楷體" panose="03000509000000000000" pitchFamily="65" charset="-120"/>
              </a:rPr>
              <a:t>. We are the </a:t>
            </a:r>
            <a:r>
              <a:rPr lang="en-US" altLang="zh-TW" sz="2000" dirty="0">
                <a:solidFill>
                  <a:srgbClr val="FF0000"/>
                </a:solidFill>
                <a:latin typeface="Times New Roman" panose="02020603050405020304" pitchFamily="18" charset="0"/>
                <a:ea typeface="標楷體" panose="03000509000000000000" pitchFamily="65" charset="-120"/>
              </a:rPr>
              <a:t>first</a:t>
            </a:r>
            <a:r>
              <a:rPr lang="en-US" altLang="zh-TW" sz="2000" dirty="0">
                <a:solidFill>
                  <a:prstClr val="black"/>
                </a:solidFill>
                <a:latin typeface="Times New Roman" panose="02020603050405020304" pitchFamily="18" charset="0"/>
                <a:ea typeface="標楷體" panose="03000509000000000000" pitchFamily="65" charset="-120"/>
              </a:rPr>
              <a:t> to propose using the AWA model to </a:t>
            </a:r>
            <a:r>
              <a:rPr lang="en-US" altLang="zh-TW" sz="2000" dirty="0">
                <a:solidFill>
                  <a:schemeClr val="accent5"/>
                </a:solidFill>
                <a:latin typeface="Times New Roman" panose="02020603050405020304" pitchFamily="18" charset="0"/>
                <a:ea typeface="標楷體" panose="03000509000000000000" pitchFamily="65" charset="-120"/>
              </a:rPr>
              <a:t>classify</a:t>
            </a:r>
            <a:r>
              <a:rPr lang="en-US" altLang="zh-TW" sz="2000" dirty="0">
                <a:solidFill>
                  <a:prstClr val="black"/>
                </a:solidFill>
                <a:latin typeface="Times New Roman" panose="02020603050405020304" pitchFamily="18" charset="0"/>
                <a:ea typeface="標楷體" panose="03000509000000000000" pitchFamily="65" charset="-120"/>
              </a:rPr>
              <a:t> the three nail diseases. </a:t>
            </a:r>
          </a:p>
          <a:p>
            <a:pPr lvl="1" algn="just">
              <a:spcAft>
                <a:spcPts val="1800"/>
              </a:spcAft>
              <a:buClr>
                <a:prstClr val="black"/>
              </a:buClr>
              <a:defRPr/>
            </a:pPr>
            <a:endParaRPr lang="en-US" altLang="zh-TW" sz="2000" dirty="0">
              <a:latin typeface="Times New Roman" panose="02020603050405020304" pitchFamily="18" charset="0"/>
              <a:ea typeface="標楷體" panose="03000509000000000000" pitchFamily="65" charset="-120"/>
            </a:endParaRP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58502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Related Works(4/5)</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3" name="Oval 13">
            <a:extLst>
              <a:ext uri="{FF2B5EF4-FFF2-40B4-BE49-F238E27FC236}">
                <a16:creationId xmlns:a16="http://schemas.microsoft.com/office/drawing/2014/main" id="{9DC91358-50BF-E7D8-E0DB-6FC8FE197B6A}"/>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4" name="文字方塊 47">
            <a:extLst>
              <a:ext uri="{FF2B5EF4-FFF2-40B4-BE49-F238E27FC236}">
                <a16:creationId xmlns:a16="http://schemas.microsoft.com/office/drawing/2014/main" id="{6FAD845E-0765-48C7-FF23-FD543433297C}"/>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6</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339B020-8126-FE5E-9D44-5B6481746618}"/>
              </a:ext>
            </a:extLst>
          </p:cNvPr>
          <p:cNvSpPr txBox="1"/>
          <p:nvPr/>
        </p:nvSpPr>
        <p:spPr>
          <a:xfrm>
            <a:off x="704335" y="3782956"/>
            <a:ext cx="2631990" cy="461665"/>
          </a:xfrm>
          <a:prstGeom prst="rect">
            <a:avLst/>
          </a:prstGeom>
          <a:noFill/>
        </p:spPr>
        <p:txBody>
          <a:bodyPr wrap="square" rtlCol="0">
            <a:spAutoFit/>
          </a:bodyPr>
          <a:lstStyle/>
          <a:p>
            <a:r>
              <a:rPr lang="en-TW" sz="2400" b="1" dirty="0">
                <a:latin typeface="Times New Roman" panose="02020603050405020304" pitchFamily="18" charset="0"/>
                <a:cs typeface="Times New Roman" panose="02020603050405020304" pitchFamily="18" charset="0"/>
              </a:rPr>
              <a:t>Summary: </a:t>
            </a:r>
          </a:p>
        </p:txBody>
      </p:sp>
    </p:spTree>
    <p:extLst>
      <p:ext uri="{BB962C8B-B14F-4D97-AF65-F5344CB8AC3E}">
        <p14:creationId xmlns:p14="http://schemas.microsoft.com/office/powerpoint/2010/main" val="177178338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803484" cy="3554819"/>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Most scholars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use deep learning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to classify nail diseases but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do</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not use attention mechanism</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Thus, we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added</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attention mechanism for nail disease classification.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We are the first to propose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AWA</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to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focus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on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less noticeable features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that characterize three nail diseases. </a:t>
            </a:r>
            <a:endPar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spcAft>
                <a:spcPts val="1800"/>
              </a:spcAft>
              <a:buClr>
                <a:prstClr val="black"/>
              </a:buClr>
              <a:buFont typeface="Wingdings" panose="05000000000000000000" pitchFamily="2" charset="2"/>
              <a:buChar char="Ø"/>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Use of our method can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improve</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accuracy</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of nail disease classification of three specific nail diseases that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no previous studies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have classified.</a:t>
            </a:r>
          </a:p>
          <a:p>
            <a:pPr marL="342900" indent="-342900" algn="just">
              <a:spcAft>
                <a:spcPts val="1800"/>
              </a:spcAft>
              <a:buClr>
                <a:prstClr val="black"/>
              </a:buClr>
              <a:buFont typeface="Wingdings" panose="05000000000000000000" pitchFamily="2" charset="2"/>
              <a:buChar char="Ø"/>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Nail diseases can be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indicators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of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severe health problems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and have so many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varieties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that there are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few contributions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for many diseases, making our contribution significant. </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631814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Related Works(5/5)--Contributions</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3" name="Oval 13">
            <a:extLst>
              <a:ext uri="{FF2B5EF4-FFF2-40B4-BE49-F238E27FC236}">
                <a16:creationId xmlns:a16="http://schemas.microsoft.com/office/drawing/2014/main" id="{B2B2BE80-6BD5-AF78-5837-C087D1DCE6F8}"/>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4" name="文字方塊 47">
            <a:extLst>
              <a:ext uri="{FF2B5EF4-FFF2-40B4-BE49-F238E27FC236}">
                <a16:creationId xmlns:a16="http://schemas.microsoft.com/office/drawing/2014/main" id="{2451AB37-6979-6907-C2D1-CEE495D200DB}"/>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7</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96085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21"/>
          <p:cNvSpPr/>
          <p:nvPr/>
        </p:nvSpPr>
        <p:spPr>
          <a:xfrm>
            <a:off x="7856801" y="613704"/>
            <a:ext cx="1251762" cy="142719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7623 w 1217623"/>
              <a:gd name="connsiteY0" fmla="*/ 1390692 h 1409700"/>
              <a:gd name="connsiteX1" fmla="*/ 489374 w 1217623"/>
              <a:gd name="connsiteY1" fmla="*/ 1409700 h 1409700"/>
              <a:gd name="connsiteX2" fmla="*/ 0 w 1217623"/>
              <a:gd name="connsiteY2" fmla="*/ 0 h 1409700"/>
              <a:gd name="connsiteX3" fmla="*/ 1217623 w 1217623"/>
              <a:gd name="connsiteY3" fmla="*/ 1390692 h 1409700"/>
            </a:gdLst>
            <a:ahLst/>
            <a:cxnLst>
              <a:cxn ang="0">
                <a:pos x="connsiteX0" y="connsiteY0"/>
              </a:cxn>
              <a:cxn ang="0">
                <a:pos x="connsiteX1" y="connsiteY1"/>
              </a:cxn>
              <a:cxn ang="0">
                <a:pos x="connsiteX2" y="connsiteY2"/>
              </a:cxn>
              <a:cxn ang="0">
                <a:pos x="connsiteX3" y="connsiteY3"/>
              </a:cxn>
            </a:cxnLst>
            <a:rect l="l" t="t" r="r" b="b"/>
            <a:pathLst>
              <a:path w="1217623" h="1409700">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57832" y="615454"/>
            <a:ext cx="588769" cy="14254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88769 w 588769"/>
              <a:gd name="connsiteY0" fmla="*/ 1418467 h 1425444"/>
              <a:gd name="connsiteX1" fmla="*/ 16930 w 588769"/>
              <a:gd name="connsiteY1" fmla="*/ 1425444 h 1425444"/>
              <a:gd name="connsiteX2" fmla="*/ 0 w 588769"/>
              <a:gd name="connsiteY2" fmla="*/ 0 h 1425444"/>
              <a:gd name="connsiteX3" fmla="*/ 588769 w 588769"/>
              <a:gd name="connsiteY3" fmla="*/ 1418467 h 1425444"/>
            </a:gdLst>
            <a:ahLst/>
            <a:cxnLst>
              <a:cxn ang="0">
                <a:pos x="connsiteX0" y="connsiteY0"/>
              </a:cxn>
              <a:cxn ang="0">
                <a:pos x="connsiteX1" y="connsiteY1"/>
              </a:cxn>
              <a:cxn ang="0">
                <a:pos x="connsiteX2" y="connsiteY2"/>
              </a:cxn>
              <a:cxn ang="0">
                <a:pos x="connsiteX3" y="connsiteY3"/>
              </a:cxn>
            </a:cxnLst>
            <a:rect l="l" t="t" r="r" b="b"/>
            <a:pathLst>
              <a:path w="588769" h="1425444">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CB12293C-2570-4826-913E-F28EB67D7D3A}"/>
              </a:ext>
            </a:extLst>
          </p:cNvPr>
          <p:cNvSpPr txBox="1"/>
          <p:nvPr/>
        </p:nvSpPr>
        <p:spPr bwMode="auto">
          <a:xfrm>
            <a:off x="4789608" y="3985634"/>
            <a:ext cx="4874492"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en-US" altLang="zh-CN"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rPr>
              <a:t>Method</a:t>
            </a:r>
            <a:endParaRPr lang="zh-CN" altLang="en-US"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endParaRPr>
          </a:p>
        </p:txBody>
      </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03</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31" name="等腰三角形 30"/>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21"/>
          <p:cNvSpPr/>
          <p:nvPr/>
        </p:nvSpPr>
        <p:spPr>
          <a:xfrm rot="19016716">
            <a:off x="7438188" y="1637027"/>
            <a:ext cx="686162"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9428588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8814BEF-CA90-9917-E393-EA0C4C46A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580217" y="2057322"/>
            <a:ext cx="1047326" cy="1092200"/>
          </a:xfrm>
          <a:prstGeom prst="rect">
            <a:avLst/>
          </a:prstGeom>
        </p:spPr>
      </p:pic>
      <p:cxnSp>
        <p:nvCxnSpPr>
          <p:cNvPr id="12" name="直線單箭頭接點 15">
            <a:extLst>
              <a:ext uri="{FF2B5EF4-FFF2-40B4-BE49-F238E27FC236}">
                <a16:creationId xmlns:a16="http://schemas.microsoft.com/office/drawing/2014/main" id="{9BB0B1D9-A481-7A42-34F3-FCD6EED0DBB3}"/>
              </a:ext>
            </a:extLst>
          </p:cNvPr>
          <p:cNvCxnSpPr>
            <a:cxnSpLocks/>
          </p:cNvCxnSpPr>
          <p:nvPr/>
        </p:nvCxnSpPr>
        <p:spPr>
          <a:xfrm>
            <a:off x="4262724" y="2981070"/>
            <a:ext cx="1860290"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57677774-E59D-ED8B-04B1-B7389F7A9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781" y="2063177"/>
            <a:ext cx="1047326" cy="1092200"/>
          </a:xfrm>
          <a:prstGeom prst="rect">
            <a:avLst/>
          </a:prstGeom>
        </p:spPr>
      </p:pic>
      <p:sp>
        <p:nvSpPr>
          <p:cNvPr id="46" name="矩形: 圓角 24">
            <a:extLst>
              <a:ext uri="{FF2B5EF4-FFF2-40B4-BE49-F238E27FC236}">
                <a16:creationId xmlns:a16="http://schemas.microsoft.com/office/drawing/2014/main" id="{4919BE19-8A7A-8FCA-6845-F1742569E681}"/>
              </a:ext>
            </a:extLst>
          </p:cNvPr>
          <p:cNvSpPr/>
          <p:nvPr/>
        </p:nvSpPr>
        <p:spPr>
          <a:xfrm>
            <a:off x="6123014" y="2036976"/>
            <a:ext cx="1951715" cy="1375170"/>
          </a:xfrm>
          <a:prstGeom prst="roundRect">
            <a:avLst>
              <a:gd name="adj" fmla="val 23932"/>
            </a:avLst>
          </a:prstGeom>
          <a:noFill/>
          <a:ln w="28575">
            <a:solidFill>
              <a:srgbClr val="52A4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sp>
        <p:nvSpPr>
          <p:cNvPr id="45" name="矩形: 圓角 24">
            <a:extLst>
              <a:ext uri="{FF2B5EF4-FFF2-40B4-BE49-F238E27FC236}">
                <a16:creationId xmlns:a16="http://schemas.microsoft.com/office/drawing/2014/main" id="{2836BBF9-55AD-9735-E5D4-7ACE7E5FF97F}"/>
              </a:ext>
            </a:extLst>
          </p:cNvPr>
          <p:cNvSpPr/>
          <p:nvPr/>
        </p:nvSpPr>
        <p:spPr>
          <a:xfrm>
            <a:off x="2311009" y="2031007"/>
            <a:ext cx="1951715" cy="1375170"/>
          </a:xfrm>
          <a:prstGeom prst="roundRect">
            <a:avLst>
              <a:gd name="adj" fmla="val 23932"/>
            </a:avLst>
          </a:prstGeom>
          <a:noFill/>
          <a:ln w="28575">
            <a:solidFill>
              <a:srgbClr val="52A4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4285147"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Method-Flowchart(1/8)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10" name="矩形: 圓角 12">
            <a:extLst>
              <a:ext uri="{FF2B5EF4-FFF2-40B4-BE49-F238E27FC236}">
                <a16:creationId xmlns:a16="http://schemas.microsoft.com/office/drawing/2014/main" id="{C6FFB62C-33CA-B307-CF37-1E2B33A0C17D}"/>
              </a:ext>
            </a:extLst>
          </p:cNvPr>
          <p:cNvSpPr/>
          <p:nvPr/>
        </p:nvSpPr>
        <p:spPr>
          <a:xfrm>
            <a:off x="2496798" y="3255770"/>
            <a:ext cx="1573253" cy="742402"/>
          </a:xfrm>
          <a:prstGeom prst="roundRect">
            <a:avLst>
              <a:gd name="adj" fmla="val 23932"/>
            </a:avLst>
          </a:prstGeom>
          <a:solidFill>
            <a:srgbClr val="52A4A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Times New Roman" panose="02020603050405020304" pitchFamily="18" charset="0"/>
                <a:cs typeface="Times New Roman" panose="02020603050405020304" pitchFamily="18" charset="0"/>
              </a:rPr>
              <a:t>Training</a:t>
            </a:r>
          </a:p>
          <a:p>
            <a:pPr algn="ctr"/>
            <a:r>
              <a:rPr lang="en-US" altLang="zh-TW" sz="2000" dirty="0">
                <a:solidFill>
                  <a:schemeClr val="bg1"/>
                </a:solidFill>
                <a:latin typeface="Times New Roman" panose="02020603050405020304" pitchFamily="18" charset="0"/>
                <a:cs typeface="Times New Roman" panose="02020603050405020304" pitchFamily="18" charset="0"/>
              </a:rPr>
              <a:t>Images</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
        <p:nvSpPr>
          <p:cNvPr id="11" name="矩形: 圓角 13">
            <a:extLst>
              <a:ext uri="{FF2B5EF4-FFF2-40B4-BE49-F238E27FC236}">
                <a16:creationId xmlns:a16="http://schemas.microsoft.com/office/drawing/2014/main" id="{4B279032-49EB-7904-A5CD-150B336905F8}"/>
              </a:ext>
            </a:extLst>
          </p:cNvPr>
          <p:cNvSpPr/>
          <p:nvPr/>
        </p:nvSpPr>
        <p:spPr>
          <a:xfrm>
            <a:off x="636508" y="2670648"/>
            <a:ext cx="1173351" cy="742402"/>
          </a:xfrm>
          <a:prstGeom prst="roundRect">
            <a:avLst>
              <a:gd name="adj" fmla="val 23932"/>
            </a:avLst>
          </a:prstGeom>
          <a:solidFill>
            <a:srgbClr val="52A4A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Times New Roman" panose="02020603050405020304" pitchFamily="18" charset="0"/>
                <a:cs typeface="Times New Roman" panose="02020603050405020304" pitchFamily="18" charset="0"/>
              </a:rPr>
              <a:t>Training</a:t>
            </a:r>
          </a:p>
        </p:txBody>
      </p:sp>
      <p:sp>
        <p:nvSpPr>
          <p:cNvPr id="14" name="矩形: 圓角 17">
            <a:extLst>
              <a:ext uri="{FF2B5EF4-FFF2-40B4-BE49-F238E27FC236}">
                <a16:creationId xmlns:a16="http://schemas.microsoft.com/office/drawing/2014/main" id="{E29FD1EF-5C0E-9903-C047-A7ABA6DEEAA0}"/>
              </a:ext>
            </a:extLst>
          </p:cNvPr>
          <p:cNvSpPr/>
          <p:nvPr/>
        </p:nvSpPr>
        <p:spPr>
          <a:xfrm>
            <a:off x="6340688" y="3246024"/>
            <a:ext cx="1573253" cy="742402"/>
          </a:xfrm>
          <a:prstGeom prst="roundRect">
            <a:avLst>
              <a:gd name="adj" fmla="val 23932"/>
            </a:avLst>
          </a:prstGeom>
          <a:solidFill>
            <a:srgbClr val="52A4A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Times New Roman" panose="02020603050405020304" pitchFamily="18" charset="0"/>
                <a:cs typeface="Times New Roman" panose="02020603050405020304" pitchFamily="18" charset="0"/>
              </a:rPr>
              <a:t>Augmented</a:t>
            </a:r>
          </a:p>
          <a:p>
            <a:pPr algn="ctr"/>
            <a:r>
              <a:rPr lang="en-US" altLang="zh-TW" sz="2000" dirty="0">
                <a:solidFill>
                  <a:schemeClr val="bg1"/>
                </a:solidFill>
                <a:latin typeface="Times New Roman" panose="02020603050405020304" pitchFamily="18" charset="0"/>
                <a:cs typeface="Times New Roman" panose="02020603050405020304" pitchFamily="18" charset="0"/>
              </a:rPr>
              <a:t>Images</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
        <p:nvSpPr>
          <p:cNvPr id="19" name="矩形: 圓角 24">
            <a:extLst>
              <a:ext uri="{FF2B5EF4-FFF2-40B4-BE49-F238E27FC236}">
                <a16:creationId xmlns:a16="http://schemas.microsoft.com/office/drawing/2014/main" id="{89FE2918-463A-068E-FA99-34F88804A0A2}"/>
              </a:ext>
            </a:extLst>
          </p:cNvPr>
          <p:cNvSpPr/>
          <p:nvPr/>
        </p:nvSpPr>
        <p:spPr>
          <a:xfrm>
            <a:off x="2311009" y="4468604"/>
            <a:ext cx="1951715" cy="1375170"/>
          </a:xfrm>
          <a:prstGeom prst="roundRect">
            <a:avLst>
              <a:gd name="adj" fmla="val 23932"/>
            </a:avLst>
          </a:prstGeom>
          <a:noFill/>
          <a:ln w="28575">
            <a:solidFill>
              <a:srgbClr val="12B7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sp>
        <p:nvSpPr>
          <p:cNvPr id="20" name="矩形: 圓角 25">
            <a:extLst>
              <a:ext uri="{FF2B5EF4-FFF2-40B4-BE49-F238E27FC236}">
                <a16:creationId xmlns:a16="http://schemas.microsoft.com/office/drawing/2014/main" id="{E5644EC2-9655-2A97-D088-2497828DFE74}"/>
              </a:ext>
            </a:extLst>
          </p:cNvPr>
          <p:cNvSpPr/>
          <p:nvPr/>
        </p:nvSpPr>
        <p:spPr>
          <a:xfrm>
            <a:off x="2494346" y="5524442"/>
            <a:ext cx="1573253" cy="742402"/>
          </a:xfrm>
          <a:prstGeom prst="roundRect">
            <a:avLst>
              <a:gd name="adj" fmla="val 23932"/>
            </a:avLst>
          </a:prstGeom>
          <a:solidFill>
            <a:srgbClr val="12B7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Times New Roman" panose="02020603050405020304" pitchFamily="18" charset="0"/>
                <a:cs typeface="Times New Roman" panose="02020603050405020304" pitchFamily="18" charset="0"/>
              </a:rPr>
              <a:t>Testing</a:t>
            </a:r>
          </a:p>
          <a:p>
            <a:pPr algn="ctr"/>
            <a:r>
              <a:rPr lang="en-US" altLang="zh-TW" sz="2000" dirty="0">
                <a:solidFill>
                  <a:schemeClr val="bg1"/>
                </a:solidFill>
                <a:latin typeface="Times New Roman" panose="02020603050405020304" pitchFamily="18" charset="0"/>
                <a:cs typeface="Times New Roman" panose="02020603050405020304" pitchFamily="18" charset="0"/>
              </a:rPr>
              <a:t>Images</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
        <p:nvSpPr>
          <p:cNvPr id="21" name="矩形: 圓角 26">
            <a:extLst>
              <a:ext uri="{FF2B5EF4-FFF2-40B4-BE49-F238E27FC236}">
                <a16:creationId xmlns:a16="http://schemas.microsoft.com/office/drawing/2014/main" id="{70C9FE20-4055-233E-214A-6D07569BAA04}"/>
              </a:ext>
            </a:extLst>
          </p:cNvPr>
          <p:cNvSpPr/>
          <p:nvPr/>
        </p:nvSpPr>
        <p:spPr>
          <a:xfrm>
            <a:off x="627935" y="4748564"/>
            <a:ext cx="1173351" cy="742402"/>
          </a:xfrm>
          <a:prstGeom prst="roundRect">
            <a:avLst>
              <a:gd name="adj" fmla="val 23932"/>
            </a:avLst>
          </a:prstGeom>
          <a:solidFill>
            <a:srgbClr val="12B7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Times New Roman" panose="02020603050405020304" pitchFamily="18" charset="0"/>
                <a:cs typeface="Times New Roman" panose="02020603050405020304" pitchFamily="18" charset="0"/>
              </a:rPr>
              <a:t>Testing</a:t>
            </a:r>
          </a:p>
        </p:txBody>
      </p:sp>
      <p:sp>
        <p:nvSpPr>
          <p:cNvPr id="23" name="矩形: 圓角 29">
            <a:extLst>
              <a:ext uri="{FF2B5EF4-FFF2-40B4-BE49-F238E27FC236}">
                <a16:creationId xmlns:a16="http://schemas.microsoft.com/office/drawing/2014/main" id="{21658F0D-0BD0-364A-0C23-B7AE74746BCE}"/>
              </a:ext>
            </a:extLst>
          </p:cNvPr>
          <p:cNvSpPr/>
          <p:nvPr/>
        </p:nvSpPr>
        <p:spPr>
          <a:xfrm>
            <a:off x="6377246" y="4784988"/>
            <a:ext cx="1573253" cy="742402"/>
          </a:xfrm>
          <a:prstGeom prst="roundRect">
            <a:avLst>
              <a:gd name="adj" fmla="val 23932"/>
            </a:avLst>
          </a:prstGeom>
          <a:solidFill>
            <a:srgbClr val="12B7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tx1"/>
                </a:solidFill>
                <a:highlight>
                  <a:srgbClr val="FFFF00"/>
                </a:highlight>
                <a:latin typeface="Times New Roman" panose="02020603050405020304" pitchFamily="18" charset="0"/>
                <a:cs typeface="Times New Roman" panose="02020603050405020304" pitchFamily="18" charset="0"/>
              </a:rPr>
              <a:t>AWA Model</a:t>
            </a:r>
            <a:endParaRPr lang="zh-TW" altLang="en-US" sz="2000" dirty="0">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25" name="矩形: 圓角 32">
            <a:extLst>
              <a:ext uri="{FF2B5EF4-FFF2-40B4-BE49-F238E27FC236}">
                <a16:creationId xmlns:a16="http://schemas.microsoft.com/office/drawing/2014/main" id="{CA779E67-778A-B707-2D4C-EC528D43EEBD}"/>
              </a:ext>
            </a:extLst>
          </p:cNvPr>
          <p:cNvSpPr/>
          <p:nvPr/>
        </p:nvSpPr>
        <p:spPr>
          <a:xfrm>
            <a:off x="9777317" y="4753240"/>
            <a:ext cx="1573253" cy="742402"/>
          </a:xfrm>
          <a:prstGeom prst="roundRect">
            <a:avLst>
              <a:gd name="adj" fmla="val 23932"/>
            </a:avLst>
          </a:prstGeom>
          <a:solidFill>
            <a:srgbClr val="12B78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latin typeface="Times New Roman" panose="02020603050405020304" pitchFamily="18" charset="0"/>
                <a:cs typeface="Times New Roman" panose="02020603050405020304" pitchFamily="18" charset="0"/>
              </a:rPr>
              <a:t>Result</a:t>
            </a:r>
          </a:p>
        </p:txBody>
      </p:sp>
      <p:sp>
        <p:nvSpPr>
          <p:cNvPr id="38" name="矩形 70">
            <a:extLst>
              <a:ext uri="{FF2B5EF4-FFF2-40B4-BE49-F238E27FC236}">
                <a16:creationId xmlns:a16="http://schemas.microsoft.com/office/drawing/2014/main" id="{6FF0F5AC-4E18-69D4-24C0-C71A265E47AD}"/>
              </a:ext>
            </a:extLst>
          </p:cNvPr>
          <p:cNvSpPr/>
          <p:nvPr/>
        </p:nvSpPr>
        <p:spPr>
          <a:xfrm>
            <a:off x="8074729" y="6069128"/>
            <a:ext cx="2877711" cy="369332"/>
          </a:xfrm>
          <a:prstGeom prst="rect">
            <a:avLst/>
          </a:prstGeom>
        </p:spPr>
        <p:txBody>
          <a:bodyPr wrap="none">
            <a:spAutoFit/>
          </a:bodyPr>
          <a:lstStyle/>
          <a:p>
            <a:pPr algn="ctr"/>
            <a:r>
              <a:rPr lang="en-US" altLang="zh-TW" dirty="0">
                <a:latin typeface="Times New Roman" panose="02020603050405020304" pitchFamily="18" charset="0"/>
                <a:cs typeface="Times New Roman" panose="02020603050405020304" pitchFamily="18" charset="0"/>
              </a:rPr>
              <a:t>Flow chart of overall process</a:t>
            </a:r>
            <a:endParaRPr lang="zh-TW" altLang="en-US" dirty="0">
              <a:latin typeface="Times New Roman" panose="02020603050405020304" pitchFamily="18" charset="0"/>
              <a:cs typeface="Times New Roman" panose="02020603050405020304" pitchFamily="18" charset="0"/>
            </a:endParaRPr>
          </a:p>
        </p:txBody>
      </p:sp>
      <p:cxnSp>
        <p:nvCxnSpPr>
          <p:cNvPr id="49" name="直線單箭頭接點 15">
            <a:extLst>
              <a:ext uri="{FF2B5EF4-FFF2-40B4-BE49-F238E27FC236}">
                <a16:creationId xmlns:a16="http://schemas.microsoft.com/office/drawing/2014/main" id="{79903CDA-7DF7-734D-8575-D9B9E52467B4}"/>
              </a:ext>
            </a:extLst>
          </p:cNvPr>
          <p:cNvCxnSpPr>
            <a:cxnSpLocks/>
          </p:cNvCxnSpPr>
          <p:nvPr/>
        </p:nvCxnSpPr>
        <p:spPr>
          <a:xfrm>
            <a:off x="8074729" y="2981070"/>
            <a:ext cx="1699502"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圓角 17">
            <a:extLst>
              <a:ext uri="{FF2B5EF4-FFF2-40B4-BE49-F238E27FC236}">
                <a16:creationId xmlns:a16="http://schemas.microsoft.com/office/drawing/2014/main" id="{7F4CAE39-B85C-2625-BE72-E156C78B21E9}"/>
              </a:ext>
            </a:extLst>
          </p:cNvPr>
          <p:cNvSpPr/>
          <p:nvPr/>
        </p:nvSpPr>
        <p:spPr>
          <a:xfrm>
            <a:off x="9774231" y="2704237"/>
            <a:ext cx="1573253" cy="742402"/>
          </a:xfrm>
          <a:prstGeom prst="roundRect">
            <a:avLst>
              <a:gd name="adj" fmla="val 23932"/>
            </a:avLst>
          </a:prstGeom>
          <a:solidFill>
            <a:srgbClr val="52A4AE"/>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tx1"/>
                </a:solidFill>
                <a:highlight>
                  <a:srgbClr val="FFFF00"/>
                </a:highlight>
                <a:latin typeface="Times New Roman" panose="02020603050405020304" pitchFamily="18" charset="0"/>
                <a:cs typeface="Times New Roman" panose="02020603050405020304" pitchFamily="18" charset="0"/>
              </a:rPr>
              <a:t>AWA Model</a:t>
            </a:r>
            <a:endParaRPr lang="zh-TW" altLang="en-US" sz="2000" dirty="0">
              <a:solidFill>
                <a:schemeClr val="tx1"/>
              </a:solidFill>
              <a:highlight>
                <a:srgbClr val="FFFF00"/>
              </a:highlight>
              <a:latin typeface="Times New Roman" panose="02020603050405020304" pitchFamily="18" charset="0"/>
              <a:cs typeface="Times New Roman" panose="02020603050405020304" pitchFamily="18" charset="0"/>
            </a:endParaRPr>
          </a:p>
        </p:txBody>
      </p:sp>
      <p:cxnSp>
        <p:nvCxnSpPr>
          <p:cNvPr id="58" name="直線單箭頭接點 15">
            <a:extLst>
              <a:ext uri="{FF2B5EF4-FFF2-40B4-BE49-F238E27FC236}">
                <a16:creationId xmlns:a16="http://schemas.microsoft.com/office/drawing/2014/main" id="{6FB0A894-0526-26B7-A4B9-CB8BDEFB58F2}"/>
              </a:ext>
            </a:extLst>
          </p:cNvPr>
          <p:cNvCxnSpPr>
            <a:cxnSpLocks/>
            <a:stCxn id="19" idx="3"/>
            <a:endCxn id="23" idx="1"/>
          </p:cNvCxnSpPr>
          <p:nvPr/>
        </p:nvCxnSpPr>
        <p:spPr>
          <a:xfrm>
            <a:off x="4262724" y="5156189"/>
            <a:ext cx="2114522"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15">
            <a:extLst>
              <a:ext uri="{FF2B5EF4-FFF2-40B4-BE49-F238E27FC236}">
                <a16:creationId xmlns:a16="http://schemas.microsoft.com/office/drawing/2014/main" id="{A00CBEC7-A463-62E7-3D13-BD4B270DC9BC}"/>
              </a:ext>
            </a:extLst>
          </p:cNvPr>
          <p:cNvCxnSpPr>
            <a:cxnSpLocks/>
            <a:stCxn id="23" idx="3"/>
            <a:endCxn id="25" idx="1"/>
          </p:cNvCxnSpPr>
          <p:nvPr/>
        </p:nvCxnSpPr>
        <p:spPr>
          <a:xfrm flipV="1">
            <a:off x="7950499" y="5124441"/>
            <a:ext cx="1826818" cy="31748"/>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CAEEF943-21BA-645F-7F08-1AC02DC0B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1784" y="2135724"/>
            <a:ext cx="1047326" cy="1069849"/>
          </a:xfrm>
          <a:prstGeom prst="rect">
            <a:avLst/>
          </a:prstGeom>
        </p:spPr>
      </p:pic>
      <p:pic>
        <p:nvPicPr>
          <p:cNvPr id="62" name="Picture 61">
            <a:extLst>
              <a:ext uri="{FF2B5EF4-FFF2-40B4-BE49-F238E27FC236}">
                <a16:creationId xmlns:a16="http://schemas.microsoft.com/office/drawing/2014/main" id="{4A6B41C4-CC2E-C622-5F6C-2E7E3F87C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68524" y="2135971"/>
            <a:ext cx="1047326" cy="1069849"/>
          </a:xfrm>
          <a:prstGeom prst="rect">
            <a:avLst/>
          </a:prstGeom>
        </p:spPr>
      </p:pic>
      <p:pic>
        <p:nvPicPr>
          <p:cNvPr id="1026" name="Picture 2">
            <a:extLst>
              <a:ext uri="{FF2B5EF4-FFF2-40B4-BE49-F238E27FC236}">
                <a16:creationId xmlns:a16="http://schemas.microsoft.com/office/drawing/2014/main" id="{E5118465-A9C1-63DB-1668-4E5AEB716B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63"/>
          <a:stretch/>
        </p:blipFill>
        <p:spPr bwMode="auto">
          <a:xfrm>
            <a:off x="2815791" y="4510686"/>
            <a:ext cx="930362" cy="984870"/>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Elbow Connector 84">
            <a:extLst>
              <a:ext uri="{FF2B5EF4-FFF2-40B4-BE49-F238E27FC236}">
                <a16:creationId xmlns:a16="http://schemas.microsoft.com/office/drawing/2014/main" id="{1DDC10AA-B96E-07A2-A8E1-227D46292BFA}"/>
              </a:ext>
            </a:extLst>
          </p:cNvPr>
          <p:cNvCxnSpPr>
            <a:cxnSpLocks/>
          </p:cNvCxnSpPr>
          <p:nvPr/>
        </p:nvCxnSpPr>
        <p:spPr>
          <a:xfrm rot="5400000">
            <a:off x="8172677" y="2386164"/>
            <a:ext cx="1352524" cy="3460641"/>
          </a:xfrm>
          <a:prstGeom prst="bentConnector3">
            <a:avLst>
              <a:gd name="adj1" fmla="val 59272"/>
            </a:avLst>
          </a:prstGeom>
          <a:ln w="22225">
            <a:solidFill>
              <a:schemeClr val="accent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98" name="Oval 13">
            <a:extLst>
              <a:ext uri="{FF2B5EF4-FFF2-40B4-BE49-F238E27FC236}">
                <a16:creationId xmlns:a16="http://schemas.microsoft.com/office/drawing/2014/main" id="{5D09B897-892C-5B33-29A8-C1236066531A}"/>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99" name="文字方塊 47">
            <a:extLst>
              <a:ext uri="{FF2B5EF4-FFF2-40B4-BE49-F238E27FC236}">
                <a16:creationId xmlns:a16="http://schemas.microsoft.com/office/drawing/2014/main" id="{69A18A35-502D-05F0-A5D0-B1E99AA92060}"/>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8</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63012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1749572"/>
            <a:ext cx="9803484" cy="2939266"/>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All nail disease images are obtained from the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hlinkClick r:id="rId3"/>
              </a:rPr>
              <a:t>Nails Image Dataset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an open dataset with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 total classes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of nail diseases.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There are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images for each class of disease to a total of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700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images in the dataset. Choosing three diseases is a total of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images. </a:t>
            </a:r>
          </a:p>
          <a:p>
            <a:pPr marL="342900" indent="-342900" algn="just">
              <a:spcAft>
                <a:spcPts val="1800"/>
              </a:spcAft>
              <a:buClr>
                <a:prstClr val="black"/>
              </a:buClr>
              <a:buFont typeface="Wingdings" panose="05000000000000000000" pitchFamily="2" charset="2"/>
              <a:buChar char="Ø"/>
              <a:defRPr/>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spcAft>
                <a:spcPts val="1800"/>
              </a:spcAft>
              <a:buClr>
                <a:prstClr val="black"/>
              </a:buClr>
              <a:buFont typeface="Wingdings" panose="05000000000000000000" pitchFamily="2" charset="2"/>
              <a:buChar char="Ø"/>
              <a:defRPr/>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807453"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Method-Dataset(2/8)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7" name="Rounded Rectangle 6">
            <a:extLst>
              <a:ext uri="{FF2B5EF4-FFF2-40B4-BE49-F238E27FC236}">
                <a16:creationId xmlns:a16="http://schemas.microsoft.com/office/drawing/2014/main" id="{30ADF3BE-C6FF-2C0E-8175-9B18190942C8}"/>
              </a:ext>
            </a:extLst>
          </p:cNvPr>
          <p:cNvSpPr/>
          <p:nvPr/>
        </p:nvSpPr>
        <p:spPr>
          <a:xfrm>
            <a:off x="1704953" y="3802123"/>
            <a:ext cx="2786743" cy="2503714"/>
          </a:xfrm>
          <a:prstGeom prst="roundRect">
            <a:avLst/>
          </a:prstGeom>
          <a:noFill/>
          <a:ln w="41275">
            <a:solidFill>
              <a:srgbClr val="52A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8" name="Rounded Rectangle 7">
            <a:extLst>
              <a:ext uri="{FF2B5EF4-FFF2-40B4-BE49-F238E27FC236}">
                <a16:creationId xmlns:a16="http://schemas.microsoft.com/office/drawing/2014/main" id="{7CAE0E98-B270-F7DA-7D78-DFC2E99F8518}"/>
              </a:ext>
            </a:extLst>
          </p:cNvPr>
          <p:cNvSpPr/>
          <p:nvPr/>
        </p:nvSpPr>
        <p:spPr>
          <a:xfrm>
            <a:off x="4746463" y="3802123"/>
            <a:ext cx="2786743" cy="2503714"/>
          </a:xfrm>
          <a:prstGeom prst="roundRect">
            <a:avLst/>
          </a:prstGeom>
          <a:noFill/>
          <a:ln w="41275">
            <a:solidFill>
              <a:srgbClr val="52A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9" name="Rounded Rectangle 8">
            <a:extLst>
              <a:ext uri="{FF2B5EF4-FFF2-40B4-BE49-F238E27FC236}">
                <a16:creationId xmlns:a16="http://schemas.microsoft.com/office/drawing/2014/main" id="{A3207A9F-5DC5-E359-6CD8-912CBA263113}"/>
              </a:ext>
            </a:extLst>
          </p:cNvPr>
          <p:cNvSpPr/>
          <p:nvPr/>
        </p:nvSpPr>
        <p:spPr>
          <a:xfrm>
            <a:off x="7783792" y="3802123"/>
            <a:ext cx="2786743" cy="2503714"/>
          </a:xfrm>
          <a:prstGeom prst="roundRect">
            <a:avLst/>
          </a:prstGeom>
          <a:noFill/>
          <a:ln w="41275">
            <a:solidFill>
              <a:srgbClr val="52A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10" name="文字方塊 1">
            <a:extLst>
              <a:ext uri="{FF2B5EF4-FFF2-40B4-BE49-F238E27FC236}">
                <a16:creationId xmlns:a16="http://schemas.microsoft.com/office/drawing/2014/main" id="{E77CF1C1-368C-3A69-3A74-0FC12B28DBC0}"/>
              </a:ext>
            </a:extLst>
          </p:cNvPr>
          <p:cNvSpPr txBox="1"/>
          <p:nvPr/>
        </p:nvSpPr>
        <p:spPr>
          <a:xfrm>
            <a:off x="2356659" y="3999859"/>
            <a:ext cx="1552306"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b="1" dirty="0">
                <a:solidFill>
                  <a:srgbClr val="52A4AE"/>
                </a:solidFill>
                <a:latin typeface="Times New Roman" panose="02020603050405020304" pitchFamily="18" charset="0"/>
                <a:cs typeface="Times New Roman" panose="02020603050405020304" pitchFamily="18" charset="0"/>
              </a:rPr>
              <a:t>Beau’s lines</a:t>
            </a:r>
            <a:endParaRPr lang="zh-TW" altLang="en-US" sz="2000" b="1" dirty="0">
              <a:solidFill>
                <a:srgbClr val="52A4AE"/>
              </a:solidFill>
              <a:latin typeface="Times New Roman" panose="02020603050405020304" pitchFamily="18" charset="0"/>
              <a:cs typeface="Times New Roman" panose="02020603050405020304" pitchFamily="18" charset="0"/>
            </a:endParaRPr>
          </a:p>
        </p:txBody>
      </p:sp>
      <p:sp>
        <p:nvSpPr>
          <p:cNvPr id="11" name="文字方塊 1">
            <a:extLst>
              <a:ext uri="{FF2B5EF4-FFF2-40B4-BE49-F238E27FC236}">
                <a16:creationId xmlns:a16="http://schemas.microsoft.com/office/drawing/2014/main" id="{A2C7672D-4400-286B-B323-93C05C8DA4FC}"/>
              </a:ext>
            </a:extLst>
          </p:cNvPr>
          <p:cNvSpPr txBox="1"/>
          <p:nvPr/>
        </p:nvSpPr>
        <p:spPr>
          <a:xfrm>
            <a:off x="5382003" y="3999859"/>
            <a:ext cx="1571512"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b="1" dirty="0">
                <a:solidFill>
                  <a:srgbClr val="52A4AE"/>
                </a:solidFill>
                <a:latin typeface="Times New Roman" panose="02020603050405020304" pitchFamily="18" charset="0"/>
                <a:cs typeface="Times New Roman" panose="02020603050405020304" pitchFamily="18" charset="0"/>
              </a:rPr>
              <a:t>Terry’s nails</a:t>
            </a:r>
          </a:p>
        </p:txBody>
      </p:sp>
      <p:sp>
        <p:nvSpPr>
          <p:cNvPr id="12" name="文字方塊 1">
            <a:extLst>
              <a:ext uri="{FF2B5EF4-FFF2-40B4-BE49-F238E27FC236}">
                <a16:creationId xmlns:a16="http://schemas.microsoft.com/office/drawing/2014/main" id="{B53B35FD-D15D-B3A8-BEF2-34E159CB5402}"/>
              </a:ext>
            </a:extLst>
          </p:cNvPr>
          <p:cNvSpPr txBox="1"/>
          <p:nvPr/>
        </p:nvSpPr>
        <p:spPr>
          <a:xfrm>
            <a:off x="8547928" y="3999859"/>
            <a:ext cx="1671358"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b="1" dirty="0">
                <a:solidFill>
                  <a:srgbClr val="52A4AE"/>
                </a:solidFill>
                <a:latin typeface="Times New Roman" panose="02020603050405020304" pitchFamily="18" charset="0"/>
                <a:cs typeface="Times New Roman" panose="02020603050405020304" pitchFamily="18" charset="0"/>
              </a:rPr>
              <a:t>Clubbing</a:t>
            </a:r>
            <a:endParaRPr lang="zh-TW" altLang="en-US" sz="2000" b="1" dirty="0">
              <a:solidFill>
                <a:srgbClr val="52A4AE"/>
              </a:solidFill>
              <a:latin typeface="Times New Roman" panose="02020603050405020304" pitchFamily="18" charset="0"/>
              <a:cs typeface="Times New Roman" panose="02020603050405020304" pitchFamily="18" charset="0"/>
            </a:endParaRPr>
          </a:p>
        </p:txBody>
      </p:sp>
      <p:pic>
        <p:nvPicPr>
          <p:cNvPr id="2071" name="Picture 23">
            <a:extLst>
              <a:ext uri="{FF2B5EF4-FFF2-40B4-BE49-F238E27FC236}">
                <a16:creationId xmlns:a16="http://schemas.microsoft.com/office/drawing/2014/main" id="{D69F51CF-296A-426F-DAEA-C6D847D43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624" y="4539104"/>
            <a:ext cx="15494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a:extLst>
              <a:ext uri="{FF2B5EF4-FFF2-40B4-BE49-F238E27FC236}">
                <a16:creationId xmlns:a16="http://schemas.microsoft.com/office/drawing/2014/main" id="{B6EBC13D-3AFF-4196-AE11-5EA44AB5E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188" y="4515598"/>
            <a:ext cx="1321141" cy="1465641"/>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a:extLst>
              <a:ext uri="{FF2B5EF4-FFF2-40B4-BE49-F238E27FC236}">
                <a16:creationId xmlns:a16="http://schemas.microsoft.com/office/drawing/2014/main" id="{D22299C8-662D-7EEF-319F-6D258C99E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9938" y="4493581"/>
            <a:ext cx="1474450" cy="1561182"/>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3">
            <a:extLst>
              <a:ext uri="{FF2B5EF4-FFF2-40B4-BE49-F238E27FC236}">
                <a16:creationId xmlns:a16="http://schemas.microsoft.com/office/drawing/2014/main" id="{6A288B7C-95F4-4E36-1674-949A248F41E1}"/>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14" name="文字方塊 47">
            <a:extLst>
              <a:ext uri="{FF2B5EF4-FFF2-40B4-BE49-F238E27FC236}">
                <a16:creationId xmlns:a16="http://schemas.microsoft.com/office/drawing/2014/main" id="{C582F9BA-AFCF-66E4-C8D9-9A6832B4E3D5}"/>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9</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6308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803484" cy="1554272"/>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 order to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enhance</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generalization</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of the model, we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rescale, rotate,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and</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shift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the images for performing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data</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augmentation</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There are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55,200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images in the final dataset after augmentation. </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5299849"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Method-Augment Image(3/8)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graphicFrame>
        <p:nvGraphicFramePr>
          <p:cNvPr id="3" name="表格 17">
            <a:extLst>
              <a:ext uri="{FF2B5EF4-FFF2-40B4-BE49-F238E27FC236}">
                <a16:creationId xmlns:a16="http://schemas.microsoft.com/office/drawing/2014/main" id="{1D51F348-7D88-3D3E-DF99-50F9A4A47EA2}"/>
              </a:ext>
            </a:extLst>
          </p:cNvPr>
          <p:cNvGraphicFramePr>
            <a:graphicFrameLocks noGrp="1"/>
          </p:cNvGraphicFramePr>
          <p:nvPr>
            <p:extLst>
              <p:ext uri="{D42A27DB-BD31-4B8C-83A1-F6EECF244321}">
                <p14:modId xmlns:p14="http://schemas.microsoft.com/office/powerpoint/2010/main" val="881317592"/>
              </p:ext>
            </p:extLst>
          </p:nvPr>
        </p:nvGraphicFramePr>
        <p:xfrm>
          <a:off x="1174095" y="3914603"/>
          <a:ext cx="9677400" cy="2268624"/>
        </p:xfrm>
        <a:graphic>
          <a:graphicData uri="http://schemas.openxmlformats.org/drawingml/2006/table">
            <a:tbl>
              <a:tblPr firstRow="1" bandRow="1">
                <a:tableStyleId>{5C22544A-7EE6-4342-B048-85BDC9FD1C3A}</a:tableStyleId>
              </a:tblPr>
              <a:tblGrid>
                <a:gridCol w="1935480">
                  <a:extLst>
                    <a:ext uri="{9D8B030D-6E8A-4147-A177-3AD203B41FA5}">
                      <a16:colId xmlns:a16="http://schemas.microsoft.com/office/drawing/2014/main" val="916351859"/>
                    </a:ext>
                  </a:extLst>
                </a:gridCol>
                <a:gridCol w="1935480">
                  <a:extLst>
                    <a:ext uri="{9D8B030D-6E8A-4147-A177-3AD203B41FA5}">
                      <a16:colId xmlns:a16="http://schemas.microsoft.com/office/drawing/2014/main" val="4289471915"/>
                    </a:ext>
                  </a:extLst>
                </a:gridCol>
                <a:gridCol w="1935480">
                  <a:extLst>
                    <a:ext uri="{9D8B030D-6E8A-4147-A177-3AD203B41FA5}">
                      <a16:colId xmlns:a16="http://schemas.microsoft.com/office/drawing/2014/main" val="3819834419"/>
                    </a:ext>
                  </a:extLst>
                </a:gridCol>
                <a:gridCol w="1935480">
                  <a:extLst>
                    <a:ext uri="{9D8B030D-6E8A-4147-A177-3AD203B41FA5}">
                      <a16:colId xmlns:a16="http://schemas.microsoft.com/office/drawing/2014/main" val="2577003921"/>
                    </a:ext>
                  </a:extLst>
                </a:gridCol>
                <a:gridCol w="1935480">
                  <a:extLst>
                    <a:ext uri="{9D8B030D-6E8A-4147-A177-3AD203B41FA5}">
                      <a16:colId xmlns:a16="http://schemas.microsoft.com/office/drawing/2014/main" val="3280622958"/>
                    </a:ext>
                  </a:extLst>
                </a:gridCol>
              </a:tblGrid>
              <a:tr h="337870">
                <a:tc>
                  <a:txBody>
                    <a:bodyPr/>
                    <a:lstStyle/>
                    <a:p>
                      <a:pPr algn="ctr"/>
                      <a:r>
                        <a:rPr lang="en-US" altLang="zh-TW" dirty="0">
                          <a:latin typeface="Times New Roman" panose="02020603050405020304" pitchFamily="18" charset="0"/>
                          <a:cs typeface="Times New Roman" panose="02020603050405020304" pitchFamily="18" charset="0"/>
                        </a:rPr>
                        <a:t>Rotate Degrees</a:t>
                      </a: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TW" dirty="0">
                          <a:latin typeface="Times New Roman" panose="02020603050405020304" pitchFamily="18" charset="0"/>
                          <a:cs typeface="Times New Roman" panose="02020603050405020304" pitchFamily="18" charset="0"/>
                        </a:rPr>
                        <a:t>Original </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Rescale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Rotation</a:t>
                      </a:r>
                      <a:endParaRPr lang="zh-TW" altLang="en-US"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Times New Roman" panose="02020603050405020304" pitchFamily="18" charset="0"/>
                          <a:cs typeface="Times New Roman" panose="02020603050405020304" pitchFamily="18" charset="0"/>
                        </a:rPr>
                        <a:t>Shift</a:t>
                      </a: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9016781"/>
                  </a:ext>
                </a:extLst>
              </a:tr>
              <a:tr h="1902864">
                <a:tc>
                  <a:txBody>
                    <a:bodyPr/>
                    <a:lstStyle/>
                    <a:p>
                      <a:pPr algn="ctr"/>
                      <a:r>
                        <a:rPr lang="en-US" altLang="zh-TW" dirty="0">
                          <a:latin typeface="Times New Roman" panose="02020603050405020304" pitchFamily="18" charset="0"/>
                          <a:cs typeface="Times New Roman" panose="02020603050405020304" pitchFamily="18" charset="0"/>
                        </a:rPr>
                        <a:t>Image</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tc>
                  <a:txBody>
                    <a:bodyPr/>
                    <a:lstStyle/>
                    <a:p>
                      <a:pPr algn="ctr"/>
                      <a:endParaRPr lang="zh-TW"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2584124"/>
                  </a:ext>
                </a:extLst>
              </a:tr>
            </a:tbl>
          </a:graphicData>
        </a:graphic>
      </p:graphicFrame>
      <p:pic>
        <p:nvPicPr>
          <p:cNvPr id="8" name="Picture 7">
            <a:extLst>
              <a:ext uri="{FF2B5EF4-FFF2-40B4-BE49-F238E27FC236}">
                <a16:creationId xmlns:a16="http://schemas.microsoft.com/office/drawing/2014/main" id="{2F2C3DD3-C19A-BCE2-A457-C30C7D0B9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477" y="4407619"/>
            <a:ext cx="1539235" cy="1572337"/>
          </a:xfrm>
          <a:prstGeom prst="rect">
            <a:avLst/>
          </a:prstGeom>
        </p:spPr>
      </p:pic>
      <p:pic>
        <p:nvPicPr>
          <p:cNvPr id="9" name="Picture 8">
            <a:extLst>
              <a:ext uri="{FF2B5EF4-FFF2-40B4-BE49-F238E27FC236}">
                <a16:creationId xmlns:a16="http://schemas.microsoft.com/office/drawing/2014/main" id="{84B6857B-6D8F-EEC1-F985-52E749E88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84" y="4699215"/>
            <a:ext cx="1058622" cy="1081388"/>
          </a:xfrm>
          <a:prstGeom prst="rect">
            <a:avLst/>
          </a:prstGeom>
        </p:spPr>
      </p:pic>
      <p:pic>
        <p:nvPicPr>
          <p:cNvPr id="10" name="Picture 9">
            <a:extLst>
              <a:ext uri="{FF2B5EF4-FFF2-40B4-BE49-F238E27FC236}">
                <a16:creationId xmlns:a16="http://schemas.microsoft.com/office/drawing/2014/main" id="{74EB44E2-10F4-4355-D628-53A46A5B4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13429" y="4391068"/>
            <a:ext cx="1539235" cy="1572337"/>
          </a:xfrm>
          <a:prstGeom prst="rect">
            <a:avLst/>
          </a:prstGeom>
        </p:spPr>
      </p:pic>
      <p:pic>
        <p:nvPicPr>
          <p:cNvPr id="11" name="Picture 10">
            <a:extLst>
              <a:ext uri="{FF2B5EF4-FFF2-40B4-BE49-F238E27FC236}">
                <a16:creationId xmlns:a16="http://schemas.microsoft.com/office/drawing/2014/main" id="{01CE2390-5D27-6A8E-8827-59F2BEE47B67}"/>
              </a:ext>
            </a:extLst>
          </p:cNvPr>
          <p:cNvPicPr>
            <a:picLocks noChangeAspect="1"/>
          </p:cNvPicPr>
          <p:nvPr/>
        </p:nvPicPr>
        <p:blipFill rotWithShape="1">
          <a:blip r:embed="rId3">
            <a:extLst>
              <a:ext uri="{28A0092B-C50C-407E-A947-70E740481C1C}">
                <a14:useLocalDpi xmlns:a14="http://schemas.microsoft.com/office/drawing/2010/main" val="0"/>
              </a:ext>
            </a:extLst>
          </a:blip>
          <a:srcRect l="23026" r="684" b="21291"/>
          <a:stretch/>
        </p:blipFill>
        <p:spPr>
          <a:xfrm>
            <a:off x="9151025" y="4407618"/>
            <a:ext cx="1421270" cy="1497879"/>
          </a:xfrm>
          <a:prstGeom prst="rect">
            <a:avLst/>
          </a:prstGeom>
        </p:spPr>
      </p:pic>
      <p:sp>
        <p:nvSpPr>
          <p:cNvPr id="12" name="Oval 13">
            <a:extLst>
              <a:ext uri="{FF2B5EF4-FFF2-40B4-BE49-F238E27FC236}">
                <a16:creationId xmlns:a16="http://schemas.microsoft.com/office/drawing/2014/main" id="{7425A8E7-011B-4493-D32B-9AD9FE71FCE5}"/>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13" name="文字方塊 47">
            <a:extLst>
              <a:ext uri="{FF2B5EF4-FFF2-40B4-BE49-F238E27FC236}">
                <a16:creationId xmlns:a16="http://schemas.microsoft.com/office/drawing/2014/main" id="{7E9909B8-7429-1D3A-A11D-97D4288A041F}"/>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10</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72400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803484" cy="707886"/>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 data is split with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for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training</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for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validation</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and</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for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testing</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234872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Method(4/8)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graphicFrame>
        <p:nvGraphicFramePr>
          <p:cNvPr id="4" name="Chart 3">
            <a:extLst>
              <a:ext uri="{FF2B5EF4-FFF2-40B4-BE49-F238E27FC236}">
                <a16:creationId xmlns:a16="http://schemas.microsoft.com/office/drawing/2014/main" id="{D73FE1ED-17A6-4677-EE4E-F363EBE5D509}"/>
              </a:ext>
            </a:extLst>
          </p:cNvPr>
          <p:cNvGraphicFramePr/>
          <p:nvPr>
            <p:extLst>
              <p:ext uri="{D42A27DB-BD31-4B8C-83A1-F6EECF244321}">
                <p14:modId xmlns:p14="http://schemas.microsoft.com/office/powerpoint/2010/main" val="1301093975"/>
              </p:ext>
            </p:extLst>
          </p:nvPr>
        </p:nvGraphicFramePr>
        <p:xfrm>
          <a:off x="3067948" y="3248176"/>
          <a:ext cx="6055928" cy="3101386"/>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1">
            <a:extLst>
              <a:ext uri="{FF2B5EF4-FFF2-40B4-BE49-F238E27FC236}">
                <a16:creationId xmlns:a16="http://schemas.microsoft.com/office/drawing/2014/main" id="{38502CB5-1344-8066-518E-397E98001134}"/>
              </a:ext>
            </a:extLst>
          </p:cNvPr>
          <p:cNvSpPr txBox="1"/>
          <p:nvPr/>
        </p:nvSpPr>
        <p:spPr>
          <a:xfrm>
            <a:off x="4967170" y="4333748"/>
            <a:ext cx="960442"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a:solidFill>
                  <a:schemeClr val="bg1"/>
                </a:solidFill>
                <a:latin typeface="Times New Roman" panose="02020603050405020304" pitchFamily="18" charset="0"/>
                <a:cs typeface="Times New Roman" panose="02020603050405020304" pitchFamily="18" charset="0"/>
              </a:rPr>
              <a:t>20%</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
        <p:nvSpPr>
          <p:cNvPr id="6" name="文字方塊 1">
            <a:extLst>
              <a:ext uri="{FF2B5EF4-FFF2-40B4-BE49-F238E27FC236}">
                <a16:creationId xmlns:a16="http://schemas.microsoft.com/office/drawing/2014/main" id="{B1891517-CBA5-EDCC-991F-41041CDDBFE5}"/>
              </a:ext>
            </a:extLst>
          </p:cNvPr>
          <p:cNvSpPr txBox="1"/>
          <p:nvPr/>
        </p:nvSpPr>
        <p:spPr>
          <a:xfrm>
            <a:off x="5447391" y="3587247"/>
            <a:ext cx="960442"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a:solidFill>
                  <a:schemeClr val="bg1"/>
                </a:solidFill>
                <a:latin typeface="Times New Roman" panose="02020603050405020304" pitchFamily="18" charset="0"/>
                <a:cs typeface="Times New Roman" panose="02020603050405020304" pitchFamily="18" charset="0"/>
              </a:rPr>
              <a:t>10%</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
        <p:nvSpPr>
          <p:cNvPr id="7" name="文字方塊 1">
            <a:extLst>
              <a:ext uri="{FF2B5EF4-FFF2-40B4-BE49-F238E27FC236}">
                <a16:creationId xmlns:a16="http://schemas.microsoft.com/office/drawing/2014/main" id="{2B299B90-823A-A64E-4088-5AE7B877A411}"/>
              </a:ext>
            </a:extLst>
          </p:cNvPr>
          <p:cNvSpPr txBox="1"/>
          <p:nvPr/>
        </p:nvSpPr>
        <p:spPr>
          <a:xfrm>
            <a:off x="1420582" y="1140267"/>
            <a:ext cx="266653" cy="274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a:solidFill>
                  <a:schemeClr val="bg1"/>
                </a:solidFill>
                <a:latin typeface="Times New Roman" panose="02020603050405020304" pitchFamily="18" charset="0"/>
                <a:cs typeface="Times New Roman" panose="02020603050405020304" pitchFamily="18" charset="0"/>
              </a:rPr>
              <a:t>70%</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
        <p:nvSpPr>
          <p:cNvPr id="10" name="文字方塊 1">
            <a:extLst>
              <a:ext uri="{FF2B5EF4-FFF2-40B4-BE49-F238E27FC236}">
                <a16:creationId xmlns:a16="http://schemas.microsoft.com/office/drawing/2014/main" id="{EF4E4630-9A2C-B66B-A875-87176DE9D1AC}"/>
              </a:ext>
            </a:extLst>
          </p:cNvPr>
          <p:cNvSpPr txBox="1"/>
          <p:nvPr/>
        </p:nvSpPr>
        <p:spPr>
          <a:xfrm>
            <a:off x="7366653" y="5598437"/>
            <a:ext cx="1369930"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b="1" dirty="0">
                <a:solidFill>
                  <a:srgbClr val="5AADCE"/>
                </a:solidFill>
                <a:latin typeface="Times New Roman" panose="02020603050405020304" pitchFamily="18" charset="0"/>
                <a:cs typeface="Times New Roman" panose="02020603050405020304" pitchFamily="18" charset="0"/>
              </a:rPr>
              <a:t>Training</a:t>
            </a:r>
            <a:endParaRPr lang="zh-TW" altLang="en-US" sz="2000" b="1" dirty="0">
              <a:solidFill>
                <a:srgbClr val="5AADCE"/>
              </a:solidFill>
              <a:latin typeface="Times New Roman" panose="02020603050405020304" pitchFamily="18" charset="0"/>
              <a:cs typeface="Times New Roman" panose="02020603050405020304" pitchFamily="18" charset="0"/>
            </a:endParaRPr>
          </a:p>
        </p:txBody>
      </p:sp>
      <p:sp>
        <p:nvSpPr>
          <p:cNvPr id="11" name="文字方塊 1">
            <a:extLst>
              <a:ext uri="{FF2B5EF4-FFF2-40B4-BE49-F238E27FC236}">
                <a16:creationId xmlns:a16="http://schemas.microsoft.com/office/drawing/2014/main" id="{31C15A5B-CA68-E902-1A01-3103F46C17F1}"/>
              </a:ext>
            </a:extLst>
          </p:cNvPr>
          <p:cNvSpPr txBox="1"/>
          <p:nvPr/>
        </p:nvSpPr>
        <p:spPr>
          <a:xfrm>
            <a:off x="3597240" y="4207082"/>
            <a:ext cx="1369930"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b="1" dirty="0">
                <a:solidFill>
                  <a:srgbClr val="52A4AE"/>
                </a:solidFill>
                <a:latin typeface="Times New Roman" panose="02020603050405020304" pitchFamily="18" charset="0"/>
                <a:cs typeface="Times New Roman" panose="02020603050405020304" pitchFamily="18" charset="0"/>
              </a:rPr>
              <a:t>Testing</a:t>
            </a:r>
            <a:endParaRPr lang="zh-TW" altLang="en-US" sz="2000" b="1" dirty="0">
              <a:solidFill>
                <a:srgbClr val="52A4AE"/>
              </a:solidFill>
              <a:latin typeface="Times New Roman" panose="02020603050405020304" pitchFamily="18" charset="0"/>
              <a:cs typeface="Times New Roman" panose="02020603050405020304" pitchFamily="18" charset="0"/>
            </a:endParaRPr>
          </a:p>
        </p:txBody>
      </p:sp>
      <p:sp>
        <p:nvSpPr>
          <p:cNvPr id="12" name="文字方塊 1">
            <a:extLst>
              <a:ext uri="{FF2B5EF4-FFF2-40B4-BE49-F238E27FC236}">
                <a16:creationId xmlns:a16="http://schemas.microsoft.com/office/drawing/2014/main" id="{515EC7CA-FC6F-528C-98A9-C191FE08306F}"/>
              </a:ext>
            </a:extLst>
          </p:cNvPr>
          <p:cNvSpPr txBox="1"/>
          <p:nvPr/>
        </p:nvSpPr>
        <p:spPr>
          <a:xfrm>
            <a:off x="4290434" y="2974208"/>
            <a:ext cx="1369930"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b="1" dirty="0">
                <a:solidFill>
                  <a:srgbClr val="92BFB5"/>
                </a:solidFill>
                <a:latin typeface="Times New Roman" panose="02020603050405020304" pitchFamily="18" charset="0"/>
                <a:cs typeface="Times New Roman" panose="02020603050405020304" pitchFamily="18" charset="0"/>
              </a:rPr>
              <a:t>Validation</a:t>
            </a:r>
            <a:endParaRPr lang="zh-TW" altLang="en-US" sz="2000" b="1" dirty="0">
              <a:solidFill>
                <a:srgbClr val="92BFB5"/>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A05CC163-6BDA-0E05-126C-8FAF8A6F5455}"/>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15" name="文字方塊 47">
            <a:extLst>
              <a:ext uri="{FF2B5EF4-FFF2-40B4-BE49-F238E27FC236}">
                <a16:creationId xmlns:a16="http://schemas.microsoft.com/office/drawing/2014/main" id="{77499C8A-B3BC-63EE-5922-952FB055EF8F}"/>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11</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16" name="文字方塊 1">
            <a:extLst>
              <a:ext uri="{FF2B5EF4-FFF2-40B4-BE49-F238E27FC236}">
                <a16:creationId xmlns:a16="http://schemas.microsoft.com/office/drawing/2014/main" id="{770C72D3-6034-E2FE-8774-7D3753C53C9D}"/>
              </a:ext>
            </a:extLst>
          </p:cNvPr>
          <p:cNvSpPr txBox="1"/>
          <p:nvPr/>
        </p:nvSpPr>
        <p:spPr>
          <a:xfrm>
            <a:off x="6406211" y="4899743"/>
            <a:ext cx="960442" cy="5617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2000" dirty="0">
                <a:solidFill>
                  <a:schemeClr val="bg1"/>
                </a:solidFill>
                <a:latin typeface="Times New Roman" panose="02020603050405020304" pitchFamily="18" charset="0"/>
                <a:cs typeface="Times New Roman" panose="02020603050405020304" pitchFamily="18" charset="0"/>
              </a:rPr>
              <a:t>70%</a:t>
            </a:r>
            <a:endParaRPr lang="zh-TW" alt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8954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803484" cy="2092881"/>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AWA</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was chosen because nails have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less noticeable features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that AWA can better focus on</a:t>
            </a:r>
            <a:r>
              <a:rPr lang="en-US" altLang="zh-TW" sz="2000" dirty="0">
                <a:latin typeface="Times New Roman" panose="02020603050405020304" pitchFamily="18" charset="0"/>
                <a:cs typeface="Times New Roman" panose="02020603050405020304" pitchFamily="18" charset="0"/>
              </a:rPr>
              <a:t>, thus </a:t>
            </a:r>
            <a:r>
              <a:rPr lang="en-US" altLang="zh-TW" sz="2000" dirty="0">
                <a:solidFill>
                  <a:schemeClr val="accent5"/>
                </a:solidFill>
                <a:latin typeface="Times New Roman" panose="02020603050405020304" pitchFamily="18" charset="0"/>
                <a:cs typeface="Times New Roman" panose="02020603050405020304" pitchFamily="18" charset="0"/>
              </a:rPr>
              <a:t>improving</a:t>
            </a:r>
            <a:r>
              <a:rPr lang="en-US" altLang="zh-TW" sz="2000" dirty="0">
                <a:latin typeface="Times New Roman" panose="02020603050405020304" pitchFamily="18" charset="0"/>
                <a:cs typeface="Times New Roman" panose="02020603050405020304" pitchFamily="18" charset="0"/>
              </a:rPr>
              <a:t> </a:t>
            </a:r>
            <a:r>
              <a:rPr lang="en-US" altLang="zh-TW" sz="2000" dirty="0">
                <a:solidFill>
                  <a:schemeClr val="accent5"/>
                </a:solidFill>
                <a:latin typeface="Times New Roman" panose="02020603050405020304" pitchFamily="18" charset="0"/>
                <a:cs typeface="Times New Roman" panose="02020603050405020304" pitchFamily="18" charset="0"/>
              </a:rPr>
              <a:t>accuracy</a:t>
            </a:r>
            <a:r>
              <a:rPr lang="en-US" altLang="zh-TW" sz="2000" dirty="0">
                <a:latin typeface="Times New Roman" panose="02020603050405020304" pitchFamily="18" charset="0"/>
                <a:cs typeface="Times New Roman" panose="02020603050405020304" pitchFamily="18" charset="0"/>
              </a:rPr>
              <a:t>.</a:t>
            </a:r>
          </a:p>
          <a:p>
            <a:pPr marL="914400" lvl="1" indent="-457200" algn="just">
              <a:spcAft>
                <a:spcPts val="1800"/>
              </a:spcAft>
              <a:buClr>
                <a:prstClr val="black"/>
              </a:buClr>
              <a:buFont typeface="Wingdings" panose="05000000000000000000" pitchFamily="2" charset="2"/>
              <a:buChar char="ü"/>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Nail diseases are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characterized</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by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slight differences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 areas such as the lunula.</a:t>
            </a:r>
          </a:p>
          <a:p>
            <a:pPr marL="914400" lvl="1" indent="-457200" algn="just">
              <a:spcAft>
                <a:spcPts val="1800"/>
              </a:spcAft>
              <a:buClr>
                <a:prstClr val="black"/>
              </a:buClr>
              <a:buFont typeface="Wingdings" panose="05000000000000000000" pitchFamily="2" charset="2"/>
              <a:buChar char="ü"/>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Attention modules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help</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the model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focus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on these areas.</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234872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Method(5/8)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2" name="Oval 13">
            <a:extLst>
              <a:ext uri="{FF2B5EF4-FFF2-40B4-BE49-F238E27FC236}">
                <a16:creationId xmlns:a16="http://schemas.microsoft.com/office/drawing/2014/main" id="{85BF181A-D450-A9D5-3953-4A41EDD16898}"/>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3" name="文字方塊 47">
            <a:extLst>
              <a:ext uri="{FF2B5EF4-FFF2-40B4-BE49-F238E27FC236}">
                <a16:creationId xmlns:a16="http://schemas.microsoft.com/office/drawing/2014/main" id="{538B08FE-0595-C277-84B8-9891D56EEBF6}"/>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12</a:t>
            </a:r>
            <a:endParaRPr lang="zh-TW" alt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5AE1AF9-AD5F-33FC-2ADC-A4A3312CC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41" y="4761913"/>
            <a:ext cx="1308100" cy="1092200"/>
          </a:xfrm>
          <a:prstGeom prst="rect">
            <a:avLst/>
          </a:prstGeom>
        </p:spPr>
      </p:pic>
      <p:cxnSp>
        <p:nvCxnSpPr>
          <p:cNvPr id="7" name="Straight Arrow Connector 6">
            <a:extLst>
              <a:ext uri="{FF2B5EF4-FFF2-40B4-BE49-F238E27FC236}">
                <a16:creationId xmlns:a16="http://schemas.microsoft.com/office/drawing/2014/main" id="{3E22CF5B-7AA4-D3E5-73C1-F50CD92E4564}"/>
              </a:ext>
            </a:extLst>
          </p:cNvPr>
          <p:cNvCxnSpPr/>
          <p:nvPr/>
        </p:nvCxnSpPr>
        <p:spPr>
          <a:xfrm>
            <a:off x="2265218" y="5308013"/>
            <a:ext cx="59056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62BC600-4B90-AD04-11E5-9D205B309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341" y="4252247"/>
            <a:ext cx="3125492" cy="2092881"/>
          </a:xfrm>
          <a:prstGeom prst="rect">
            <a:avLst/>
          </a:prstGeom>
        </p:spPr>
      </p:pic>
      <p:cxnSp>
        <p:nvCxnSpPr>
          <p:cNvPr id="17" name="Straight Connector 16">
            <a:extLst>
              <a:ext uri="{FF2B5EF4-FFF2-40B4-BE49-F238E27FC236}">
                <a16:creationId xmlns:a16="http://schemas.microsoft.com/office/drawing/2014/main" id="{2AB134BF-2FA7-2E22-111E-2DAF6014A3A6}"/>
              </a:ext>
            </a:extLst>
          </p:cNvPr>
          <p:cNvCxnSpPr>
            <a:cxnSpLocks/>
          </p:cNvCxnSpPr>
          <p:nvPr/>
        </p:nvCxnSpPr>
        <p:spPr>
          <a:xfrm>
            <a:off x="3123088" y="4476715"/>
            <a:ext cx="509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046848-803C-FBB7-AADF-6071B6780404}"/>
              </a:ext>
            </a:extLst>
          </p:cNvPr>
          <p:cNvCxnSpPr>
            <a:cxnSpLocks/>
          </p:cNvCxnSpPr>
          <p:nvPr/>
        </p:nvCxnSpPr>
        <p:spPr>
          <a:xfrm>
            <a:off x="3131800" y="5876389"/>
            <a:ext cx="509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E051BB-E5ED-3BF4-44C4-80AE548698A2}"/>
              </a:ext>
            </a:extLst>
          </p:cNvPr>
          <p:cNvCxnSpPr>
            <a:cxnSpLocks/>
          </p:cNvCxnSpPr>
          <p:nvPr/>
        </p:nvCxnSpPr>
        <p:spPr>
          <a:xfrm flipV="1">
            <a:off x="3131800" y="4476715"/>
            <a:ext cx="0" cy="1399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6027A691-CBCF-BE81-CF74-03B9F2A64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321" y="4068992"/>
            <a:ext cx="565563" cy="2215120"/>
          </a:xfrm>
          <a:prstGeom prst="rect">
            <a:avLst/>
          </a:prstGeom>
        </p:spPr>
      </p:pic>
      <p:sp>
        <p:nvSpPr>
          <p:cNvPr id="35" name="TextBox 34">
            <a:extLst>
              <a:ext uri="{FF2B5EF4-FFF2-40B4-BE49-F238E27FC236}">
                <a16:creationId xmlns:a16="http://schemas.microsoft.com/office/drawing/2014/main" id="{6CB9B885-C31D-32A0-B555-9DC20802B397}"/>
              </a:ext>
            </a:extLst>
          </p:cNvPr>
          <p:cNvSpPr txBox="1"/>
          <p:nvPr/>
        </p:nvSpPr>
        <p:spPr>
          <a:xfrm>
            <a:off x="8760383" y="4312462"/>
            <a:ext cx="1222013" cy="276999"/>
          </a:xfrm>
          <a:prstGeom prst="rect">
            <a:avLst/>
          </a:prstGeom>
          <a:noFill/>
        </p:spPr>
        <p:txBody>
          <a:bodyPr wrap="square" rtlCol="0">
            <a:spAutoFit/>
          </a:bodyPr>
          <a:lstStyle/>
          <a:p>
            <a:r>
              <a:rPr lang="en-TW" sz="1200" dirty="0"/>
              <a:t>Conv 2D</a:t>
            </a:r>
          </a:p>
        </p:txBody>
      </p:sp>
      <p:sp>
        <p:nvSpPr>
          <p:cNvPr id="36" name="TextBox 35">
            <a:extLst>
              <a:ext uri="{FF2B5EF4-FFF2-40B4-BE49-F238E27FC236}">
                <a16:creationId xmlns:a16="http://schemas.microsoft.com/office/drawing/2014/main" id="{6793073A-7DE7-B14B-B649-EB159FA9FE16}"/>
              </a:ext>
            </a:extLst>
          </p:cNvPr>
          <p:cNvSpPr txBox="1"/>
          <p:nvPr/>
        </p:nvSpPr>
        <p:spPr>
          <a:xfrm>
            <a:off x="8760383" y="4986951"/>
            <a:ext cx="1222013" cy="276999"/>
          </a:xfrm>
          <a:prstGeom prst="rect">
            <a:avLst/>
          </a:prstGeom>
          <a:noFill/>
        </p:spPr>
        <p:txBody>
          <a:bodyPr wrap="square" rtlCol="0">
            <a:spAutoFit/>
          </a:bodyPr>
          <a:lstStyle/>
          <a:p>
            <a:r>
              <a:rPr lang="en-TW" sz="1200" dirty="0"/>
              <a:t>Upsampling</a:t>
            </a:r>
          </a:p>
        </p:txBody>
      </p:sp>
      <p:sp>
        <p:nvSpPr>
          <p:cNvPr id="37" name="TextBox 36">
            <a:extLst>
              <a:ext uri="{FF2B5EF4-FFF2-40B4-BE49-F238E27FC236}">
                <a16:creationId xmlns:a16="http://schemas.microsoft.com/office/drawing/2014/main" id="{5C9C04DC-7AF5-7381-44AF-FA742D4210A2}"/>
              </a:ext>
            </a:extLst>
          </p:cNvPr>
          <p:cNvSpPr txBox="1"/>
          <p:nvPr/>
        </p:nvSpPr>
        <p:spPr>
          <a:xfrm>
            <a:off x="8817359" y="5657291"/>
            <a:ext cx="1815390" cy="276999"/>
          </a:xfrm>
          <a:prstGeom prst="rect">
            <a:avLst/>
          </a:prstGeom>
          <a:noFill/>
        </p:spPr>
        <p:txBody>
          <a:bodyPr wrap="square" rtlCol="0">
            <a:spAutoFit/>
          </a:bodyPr>
          <a:lstStyle/>
          <a:p>
            <a:r>
              <a:rPr lang="en-TW" sz="1200" dirty="0"/>
              <a:t>ReLU+Conv 2D+ReLU</a:t>
            </a:r>
          </a:p>
        </p:txBody>
      </p:sp>
      <p:sp>
        <p:nvSpPr>
          <p:cNvPr id="38" name="Rectangle 37">
            <a:extLst>
              <a:ext uri="{FF2B5EF4-FFF2-40B4-BE49-F238E27FC236}">
                <a16:creationId xmlns:a16="http://schemas.microsoft.com/office/drawing/2014/main" id="{42AFC110-7AA1-80B7-7F3A-7E6A7C8CD57D}"/>
              </a:ext>
            </a:extLst>
          </p:cNvPr>
          <p:cNvSpPr/>
          <p:nvPr/>
        </p:nvSpPr>
        <p:spPr>
          <a:xfrm>
            <a:off x="8110765" y="4054171"/>
            <a:ext cx="2486137" cy="222994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39" name="TextBox 38">
            <a:extLst>
              <a:ext uri="{FF2B5EF4-FFF2-40B4-BE49-F238E27FC236}">
                <a16:creationId xmlns:a16="http://schemas.microsoft.com/office/drawing/2014/main" id="{A6387946-119F-CDCA-28E8-F9CAB74F88E7}"/>
              </a:ext>
            </a:extLst>
          </p:cNvPr>
          <p:cNvSpPr txBox="1"/>
          <p:nvPr/>
        </p:nvSpPr>
        <p:spPr>
          <a:xfrm>
            <a:off x="666773" y="5906228"/>
            <a:ext cx="1705281" cy="276999"/>
          </a:xfrm>
          <a:prstGeom prst="rect">
            <a:avLst/>
          </a:prstGeom>
          <a:noFill/>
        </p:spPr>
        <p:txBody>
          <a:bodyPr wrap="square" rtlCol="0">
            <a:spAutoFit/>
          </a:bodyPr>
          <a:lstStyle/>
          <a:p>
            <a:r>
              <a:rPr lang="en-TW" sz="1200" dirty="0"/>
              <a:t>Attention Module</a:t>
            </a:r>
          </a:p>
        </p:txBody>
      </p:sp>
    </p:spTree>
    <p:extLst>
      <p:ext uri="{BB962C8B-B14F-4D97-AF65-F5344CB8AC3E}">
        <p14:creationId xmlns:p14="http://schemas.microsoft.com/office/powerpoint/2010/main" val="105194116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210B6151-D915-33E1-1527-77DA37E7E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125" y="3676128"/>
            <a:ext cx="5881773" cy="2803828"/>
          </a:xfrm>
          <a:prstGeom prst="rect">
            <a:avLst/>
          </a:prstGeom>
        </p:spPr>
      </p:pic>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397533"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Method-AWA(6/8)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103" name="TextBox 72">
            <a:extLst>
              <a:ext uri="{FF2B5EF4-FFF2-40B4-BE49-F238E27FC236}">
                <a16:creationId xmlns:a16="http://schemas.microsoft.com/office/drawing/2014/main" id="{DEE9D7E5-0653-F8A2-7889-1F1B10FAC572}"/>
              </a:ext>
            </a:extLst>
          </p:cNvPr>
          <p:cNvSpPr txBox="1"/>
          <p:nvPr/>
        </p:nvSpPr>
        <p:spPr>
          <a:xfrm>
            <a:off x="1194170" y="1642211"/>
            <a:ext cx="9803484" cy="2169825"/>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AWA</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third convolution layer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third max pooling layer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are input into one attention module, while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fourth convolution layer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and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third max pooling layer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are input into the second attention module.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 results of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each attention module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and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third max pooling layer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are then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fused</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to determine the resulting classification of nail disease. </a:t>
            </a:r>
          </a:p>
        </p:txBody>
      </p:sp>
      <p:pic>
        <p:nvPicPr>
          <p:cNvPr id="107" name="Picture 106">
            <a:extLst>
              <a:ext uri="{FF2B5EF4-FFF2-40B4-BE49-F238E27FC236}">
                <a16:creationId xmlns:a16="http://schemas.microsoft.com/office/drawing/2014/main" id="{56B2B780-BA47-351F-8594-EA995C7849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404" y="3601044"/>
            <a:ext cx="796530" cy="1979611"/>
          </a:xfrm>
          <a:prstGeom prst="rect">
            <a:avLst/>
          </a:prstGeom>
        </p:spPr>
      </p:pic>
      <p:sp>
        <p:nvSpPr>
          <p:cNvPr id="108" name="Oval 107">
            <a:extLst>
              <a:ext uri="{FF2B5EF4-FFF2-40B4-BE49-F238E27FC236}">
                <a16:creationId xmlns:a16="http://schemas.microsoft.com/office/drawing/2014/main" id="{3648153A-2837-6260-FAF1-47852D9B4A4D}"/>
              </a:ext>
            </a:extLst>
          </p:cNvPr>
          <p:cNvSpPr/>
          <p:nvPr/>
        </p:nvSpPr>
        <p:spPr>
          <a:xfrm>
            <a:off x="8776682" y="5805206"/>
            <a:ext cx="413052" cy="299425"/>
          </a:xfrm>
          <a:prstGeom prst="ellipse">
            <a:avLst/>
          </a:prstGeom>
          <a:solidFill>
            <a:srgbClr val="405E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sp>
        <p:nvSpPr>
          <p:cNvPr id="109" name="TextBox 108">
            <a:extLst>
              <a:ext uri="{FF2B5EF4-FFF2-40B4-BE49-F238E27FC236}">
                <a16:creationId xmlns:a16="http://schemas.microsoft.com/office/drawing/2014/main" id="{5AEB0962-DC03-01B1-4C40-67CF5E250B8D}"/>
              </a:ext>
            </a:extLst>
          </p:cNvPr>
          <p:cNvSpPr txBox="1"/>
          <p:nvPr/>
        </p:nvSpPr>
        <p:spPr>
          <a:xfrm>
            <a:off x="9295180" y="3716469"/>
            <a:ext cx="1222013" cy="461665"/>
          </a:xfrm>
          <a:prstGeom prst="rect">
            <a:avLst/>
          </a:prstGeom>
          <a:noFill/>
        </p:spPr>
        <p:txBody>
          <a:bodyPr wrap="square" rtlCol="0">
            <a:spAutoFit/>
          </a:bodyPr>
          <a:lstStyle/>
          <a:p>
            <a:r>
              <a:rPr lang="en-TW" sz="1200" dirty="0"/>
              <a:t>Conv 2D +ReLU</a:t>
            </a:r>
          </a:p>
        </p:txBody>
      </p:sp>
      <p:sp>
        <p:nvSpPr>
          <p:cNvPr id="110" name="TextBox 109">
            <a:extLst>
              <a:ext uri="{FF2B5EF4-FFF2-40B4-BE49-F238E27FC236}">
                <a16:creationId xmlns:a16="http://schemas.microsoft.com/office/drawing/2014/main" id="{1E857CCC-49DC-7911-A380-9EA8AC2710EE}"/>
              </a:ext>
            </a:extLst>
          </p:cNvPr>
          <p:cNvSpPr txBox="1"/>
          <p:nvPr/>
        </p:nvSpPr>
        <p:spPr>
          <a:xfrm>
            <a:off x="9338824" y="4447549"/>
            <a:ext cx="1174736" cy="276999"/>
          </a:xfrm>
          <a:prstGeom prst="rect">
            <a:avLst/>
          </a:prstGeom>
          <a:noFill/>
        </p:spPr>
        <p:txBody>
          <a:bodyPr wrap="square" rtlCol="0">
            <a:spAutoFit/>
          </a:bodyPr>
          <a:lstStyle/>
          <a:p>
            <a:r>
              <a:rPr lang="en-TW" sz="1200" dirty="0"/>
              <a:t>Max Pooling</a:t>
            </a:r>
          </a:p>
        </p:txBody>
      </p:sp>
      <p:sp>
        <p:nvSpPr>
          <p:cNvPr id="111" name="TextBox 110">
            <a:extLst>
              <a:ext uri="{FF2B5EF4-FFF2-40B4-BE49-F238E27FC236}">
                <a16:creationId xmlns:a16="http://schemas.microsoft.com/office/drawing/2014/main" id="{57FD3F83-6CA2-0BE9-E63B-A2F6D7201304}"/>
              </a:ext>
            </a:extLst>
          </p:cNvPr>
          <p:cNvSpPr txBox="1"/>
          <p:nvPr/>
        </p:nvSpPr>
        <p:spPr>
          <a:xfrm>
            <a:off x="9356500" y="5040989"/>
            <a:ext cx="1250965" cy="461665"/>
          </a:xfrm>
          <a:prstGeom prst="rect">
            <a:avLst/>
          </a:prstGeom>
          <a:noFill/>
        </p:spPr>
        <p:txBody>
          <a:bodyPr wrap="square" rtlCol="0">
            <a:spAutoFit/>
          </a:bodyPr>
          <a:lstStyle/>
          <a:p>
            <a:r>
              <a:rPr lang="en-TW" sz="1200" dirty="0"/>
              <a:t>Attention Module</a:t>
            </a:r>
          </a:p>
        </p:txBody>
      </p:sp>
      <p:sp>
        <p:nvSpPr>
          <p:cNvPr id="112" name="TextBox 111">
            <a:extLst>
              <a:ext uri="{FF2B5EF4-FFF2-40B4-BE49-F238E27FC236}">
                <a16:creationId xmlns:a16="http://schemas.microsoft.com/office/drawing/2014/main" id="{69267FE7-BF7A-7D64-440E-F4FE7CBD41F9}"/>
              </a:ext>
            </a:extLst>
          </p:cNvPr>
          <p:cNvSpPr txBox="1"/>
          <p:nvPr/>
        </p:nvSpPr>
        <p:spPr>
          <a:xfrm>
            <a:off x="9370976" y="5736619"/>
            <a:ext cx="1070419" cy="461665"/>
          </a:xfrm>
          <a:prstGeom prst="rect">
            <a:avLst/>
          </a:prstGeom>
          <a:noFill/>
        </p:spPr>
        <p:txBody>
          <a:bodyPr wrap="square" rtlCol="0">
            <a:spAutoFit/>
          </a:bodyPr>
          <a:lstStyle/>
          <a:p>
            <a:r>
              <a:rPr lang="en-TW" sz="1200" dirty="0"/>
              <a:t>Feature fusion</a:t>
            </a:r>
          </a:p>
        </p:txBody>
      </p:sp>
      <p:pic>
        <p:nvPicPr>
          <p:cNvPr id="113" name="Picture 112">
            <a:extLst>
              <a:ext uri="{FF2B5EF4-FFF2-40B4-BE49-F238E27FC236}">
                <a16:creationId xmlns:a16="http://schemas.microsoft.com/office/drawing/2014/main" id="{5BD3030E-354B-1E90-E0D9-024A5E556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04" y="4931830"/>
            <a:ext cx="574677" cy="599300"/>
          </a:xfrm>
          <a:prstGeom prst="rect">
            <a:avLst/>
          </a:prstGeom>
        </p:spPr>
      </p:pic>
      <p:cxnSp>
        <p:nvCxnSpPr>
          <p:cNvPr id="115" name="Straight Arrow Connector 114">
            <a:extLst>
              <a:ext uri="{FF2B5EF4-FFF2-40B4-BE49-F238E27FC236}">
                <a16:creationId xmlns:a16="http://schemas.microsoft.com/office/drawing/2014/main" id="{AC471505-B02A-FE0B-BE7F-D6D88E217A95}"/>
              </a:ext>
            </a:extLst>
          </p:cNvPr>
          <p:cNvCxnSpPr/>
          <p:nvPr/>
        </p:nvCxnSpPr>
        <p:spPr>
          <a:xfrm>
            <a:off x="1334704" y="5199542"/>
            <a:ext cx="339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DB8CA912-B093-315D-EE02-F2F17C9034C9}"/>
              </a:ext>
            </a:extLst>
          </p:cNvPr>
          <p:cNvSpPr/>
          <p:nvPr/>
        </p:nvSpPr>
        <p:spPr>
          <a:xfrm>
            <a:off x="8386653" y="3569258"/>
            <a:ext cx="2134789" cy="280382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117" name="Oval 13">
            <a:extLst>
              <a:ext uri="{FF2B5EF4-FFF2-40B4-BE49-F238E27FC236}">
                <a16:creationId xmlns:a16="http://schemas.microsoft.com/office/drawing/2014/main" id="{7E129849-1023-11C9-561A-6020B0533C75}"/>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118" name="文字方塊 47">
            <a:extLst>
              <a:ext uri="{FF2B5EF4-FFF2-40B4-BE49-F238E27FC236}">
                <a16:creationId xmlns:a16="http://schemas.microsoft.com/office/drawing/2014/main" id="{AEA50B34-416A-9A2F-8D43-C7164350C691}"/>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13</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07895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10019740" cy="707886"/>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We use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cross entropy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as our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loss function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to evaluate the training performance of the model. </a:t>
            </a:r>
            <a:endPar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4958409"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Method-Loss Function(7/8)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mc:AlternateContent xmlns:mc="http://schemas.openxmlformats.org/markup-compatibility/2006" xmlns:a14="http://schemas.microsoft.com/office/drawing/2010/main">
        <mc:Choice Requires="a14">
          <p:sp>
            <p:nvSpPr>
              <p:cNvPr id="2" name="矩形 6">
                <a:extLst>
                  <a:ext uri="{FF2B5EF4-FFF2-40B4-BE49-F238E27FC236}">
                    <a16:creationId xmlns:a16="http://schemas.microsoft.com/office/drawing/2014/main" id="{7F74E5DE-0E30-DEF2-C035-5AFAC9290B29}"/>
                  </a:ext>
                </a:extLst>
              </p:cNvPr>
              <p:cNvSpPr/>
              <p:nvPr/>
            </p:nvSpPr>
            <p:spPr>
              <a:xfrm>
                <a:off x="2099975" y="3106319"/>
                <a:ext cx="8263031" cy="13038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2800" i="1" smtClean="0">
                              <a:latin typeface="Cambria Math" panose="02040503050406030204" pitchFamily="18" charset="0"/>
                            </a:rPr>
                          </m:ctrlPr>
                        </m:sSubPr>
                        <m:e>
                          <m:r>
                            <a:rPr lang="zh-TW" altLang="en-US" sz="2800" i="1">
                              <a:latin typeface="Cambria Math" panose="02040503050406030204" pitchFamily="18" charset="0"/>
                            </a:rPr>
                            <m:t>𝐿</m:t>
                          </m:r>
                        </m:e>
                        <m:sub>
                          <m:r>
                            <a:rPr lang="zh-TW" altLang="en-US" sz="2800" i="1">
                              <a:latin typeface="Cambria Math" panose="02040503050406030204" pitchFamily="18" charset="0"/>
                            </a:rPr>
                            <m:t>𝑡𝑜𝑡𝑎𝑙</m:t>
                          </m:r>
                          <m:r>
                            <a:rPr lang="zh-TW" altLang="en-US" sz="2800" i="0">
                              <a:latin typeface="Cambria Math" panose="02040503050406030204" pitchFamily="18" charset="0"/>
                            </a:rPr>
                            <m:t>=</m:t>
                          </m:r>
                        </m:sub>
                      </m:sSub>
                      <m:r>
                        <a:rPr lang="zh-TW" altLang="en-US" sz="2800" i="0">
                          <a:latin typeface="Cambria Math" panose="02040503050406030204" pitchFamily="18" charset="0"/>
                        </a:rPr>
                        <m:t> </m:t>
                      </m:r>
                      <m:f>
                        <m:fPr>
                          <m:ctrlPr>
                            <a:rPr lang="zh-TW" altLang="en-US" sz="2800" i="1">
                              <a:latin typeface="Cambria Math" panose="02040503050406030204" pitchFamily="18" charset="0"/>
                            </a:rPr>
                          </m:ctrlPr>
                        </m:fPr>
                        <m:num>
                          <m:r>
                            <a:rPr lang="en-US" altLang="zh-TW" sz="2800" b="0" i="1" smtClean="0">
                              <a:latin typeface="Cambria Math" panose="02040503050406030204" pitchFamily="18" charset="0"/>
                            </a:rPr>
                            <m:t>−</m:t>
                          </m:r>
                          <m:r>
                            <a:rPr lang="zh-TW" altLang="en-US" sz="2800" i="0">
                              <a:latin typeface="Cambria Math" panose="02040503050406030204" pitchFamily="18" charset="0"/>
                            </a:rPr>
                            <m:t>1</m:t>
                          </m:r>
                        </m:num>
                        <m:den>
                          <m:r>
                            <a:rPr lang="en-US" altLang="zh-TW" sz="2800" b="0" i="1" smtClean="0">
                              <a:latin typeface="Cambria Math" panose="02040503050406030204" pitchFamily="18" charset="0"/>
                            </a:rPr>
                            <m:t>𝑁</m:t>
                          </m:r>
                        </m:den>
                      </m:f>
                      <m:r>
                        <a:rPr lang="en-US" altLang="zh-TW" sz="2800" b="0" i="1" smtClean="0">
                          <a:latin typeface="Cambria Math" panose="02040503050406030204" pitchFamily="18" charset="0"/>
                        </a:rPr>
                        <m:t> </m:t>
                      </m:r>
                      <m:r>
                        <m:rPr>
                          <m:sty m:val="p"/>
                        </m:rPr>
                        <a:rPr lang="en-US" altLang="zh-TW" sz="2800" b="0" i="0" smtClean="0">
                          <a:latin typeface="Cambria Math" panose="02040503050406030204" pitchFamily="18" charset="0"/>
                        </a:rPr>
                        <m:t>x</m:t>
                      </m:r>
                      <m:nary>
                        <m:naryPr>
                          <m:chr m:val="∑"/>
                          <m:limLoc m:val="undOvr"/>
                          <m:grow m:val="on"/>
                          <m:ctrlPr>
                            <a:rPr lang="zh-TW" altLang="en-US" sz="2800" i="1">
                              <a:latin typeface="Cambria Math" panose="02040503050406030204" pitchFamily="18" charset="0"/>
                            </a:rPr>
                          </m:ctrlPr>
                        </m:naryPr>
                        <m:sub>
                          <m:r>
                            <a:rPr lang="zh-TW" altLang="en-US" sz="2800" i="1">
                              <a:latin typeface="Cambria Math" panose="02040503050406030204" pitchFamily="18" charset="0"/>
                            </a:rPr>
                            <m:t>𝑖</m:t>
                          </m:r>
                          <m:r>
                            <a:rPr lang="zh-TW" altLang="en-US" sz="2800" i="0">
                              <a:latin typeface="Cambria Math" panose="02040503050406030204" pitchFamily="18" charset="0"/>
                            </a:rPr>
                            <m:t>=1</m:t>
                          </m:r>
                        </m:sub>
                        <m:sup>
                          <m:r>
                            <a:rPr lang="en-US" altLang="zh-TW" sz="2800" b="0" i="1" smtClean="0">
                              <a:latin typeface="Cambria Math" panose="02040503050406030204" pitchFamily="18" charset="0"/>
                            </a:rPr>
                            <m:t>𝑁</m:t>
                          </m:r>
                        </m:sup>
                        <m:e>
                          <m:sSub>
                            <m:sSubPr>
                              <m:ctrlPr>
                                <a:rPr lang="zh-TW" altLang="en-US" sz="2800" i="1">
                                  <a:latin typeface="Cambria Math" panose="02040503050406030204" pitchFamily="18" charset="0"/>
                                </a:rPr>
                              </m:ctrlPr>
                            </m:sSubPr>
                            <m:e>
                              <m:r>
                                <a:rPr lang="zh-TW" altLang="en-US" sz="2800" i="1">
                                  <a:latin typeface="Cambria Math" panose="02040503050406030204" pitchFamily="18" charset="0"/>
                                </a:rPr>
                                <m:t>𝑦</m:t>
                              </m:r>
                            </m:e>
                            <m:sub>
                              <m:r>
                                <a:rPr lang="zh-TW" altLang="en-US" sz="2800" i="1">
                                  <a:latin typeface="Cambria Math" panose="02040503050406030204" pitchFamily="18" charset="0"/>
                                </a:rPr>
                                <m:t>𝑖</m:t>
                              </m:r>
                            </m:sub>
                          </m:sSub>
                          <m:r>
                            <a:rPr lang="en-US" altLang="zh-TW" sz="2800" b="0" i="1" smtClean="0">
                              <a:latin typeface="Cambria Math" panose="02040503050406030204" pitchFamily="18" charset="0"/>
                            </a:rPr>
                            <m:t> </m:t>
                          </m:r>
                          <m:r>
                            <m:rPr>
                              <m:sty m:val="p"/>
                            </m:rPr>
                            <a:rPr lang="en-US" altLang="zh-TW" sz="2800" b="0" i="0" smtClean="0">
                              <a:latin typeface="Cambria Math" panose="02040503050406030204" pitchFamily="18" charset="0"/>
                            </a:rPr>
                            <m:t>x</m:t>
                          </m:r>
                          <m:r>
                            <a:rPr lang="en-US" altLang="zh-TW" sz="2800" b="0" i="1" smtClean="0">
                              <a:latin typeface="Cambria Math" panose="02040503050406030204" pitchFamily="18" charset="0"/>
                            </a:rPr>
                            <m:t> </m:t>
                          </m:r>
                          <m:r>
                            <m:rPr>
                              <m:sty m:val="p"/>
                            </m:rPr>
                            <a:rPr lang="en-US" altLang="zh-TW" sz="2800" b="0" i="0" smtClean="0">
                              <a:latin typeface="Cambria Math" panose="02040503050406030204" pitchFamily="18" charset="0"/>
                            </a:rPr>
                            <m:t>log</m:t>
                          </m:r>
                          <m:r>
                            <a:rPr lang="en-US" altLang="zh-TW" sz="2800" b="0" i="1" smtClean="0">
                              <a:latin typeface="Cambria Math" panose="02040503050406030204" pitchFamily="18" charset="0"/>
                            </a:rPr>
                            <m:t>⁡(</m:t>
                          </m:r>
                          <m:acc>
                            <m:accPr>
                              <m:chr m:val="̂"/>
                              <m:ctrlPr>
                                <a:rPr lang="zh-TW" altLang="en-US" sz="2800" i="1">
                                  <a:latin typeface="Cambria Math" panose="02040503050406030204" pitchFamily="18" charset="0"/>
                                </a:rPr>
                              </m:ctrlPr>
                            </m:accPr>
                            <m:e>
                              <m:sSub>
                                <m:sSubPr>
                                  <m:ctrlPr>
                                    <a:rPr lang="zh-TW" altLang="en-US" sz="2800" i="1">
                                      <a:latin typeface="Cambria Math" panose="02040503050406030204" pitchFamily="18" charset="0"/>
                                    </a:rPr>
                                  </m:ctrlPr>
                                </m:sSubPr>
                                <m:e>
                                  <m:r>
                                    <a:rPr lang="zh-TW" altLang="en-US" sz="2800" i="1">
                                      <a:latin typeface="Cambria Math" panose="02040503050406030204" pitchFamily="18" charset="0"/>
                                    </a:rPr>
                                    <m:t>𝑦</m:t>
                                  </m:r>
                                </m:e>
                                <m:sub>
                                  <m:r>
                                    <a:rPr lang="zh-TW" altLang="en-US" sz="2800" i="1">
                                      <a:latin typeface="Cambria Math" panose="02040503050406030204" pitchFamily="18" charset="0"/>
                                    </a:rPr>
                                    <m:t>𝑖</m:t>
                                  </m:r>
                                </m:sub>
                              </m:sSub>
                            </m:e>
                          </m:acc>
                          <m:r>
                            <a:rPr lang="en-US" altLang="zh-TW" sz="2800" b="0" i="1" smtClean="0">
                              <a:latin typeface="Cambria Math" panose="02040503050406030204" pitchFamily="18" charset="0"/>
                            </a:rPr>
                            <m:t>)</m:t>
                          </m:r>
                        </m:e>
                      </m:nary>
                      <m:r>
                        <a:rPr lang="zh-TW" altLang="en-US" sz="2800" i="0">
                          <a:latin typeface="Cambria Math" panose="02040503050406030204" pitchFamily="18" charset="0"/>
                        </a:rPr>
                        <m:t>+</m:t>
                      </m:r>
                      <m:d>
                        <m:dPr>
                          <m:ctrlPr>
                            <a:rPr lang="en-US" altLang="zh-TW" sz="2800" b="0" i="1" smtClean="0">
                              <a:latin typeface="Cambria Math" panose="02040503050406030204" pitchFamily="18" charset="0"/>
                            </a:rPr>
                          </m:ctrlPr>
                        </m:dPr>
                        <m:e>
                          <m:r>
                            <a:rPr lang="en-US" altLang="zh-TW" sz="2800" b="0" i="0" smtClean="0">
                              <a:latin typeface="Cambria Math" panose="02040503050406030204" pitchFamily="18" charset="0"/>
                            </a:rPr>
                            <m:t>1−</m:t>
                          </m:r>
                          <m:sSub>
                            <m:sSubPr>
                              <m:ctrlPr>
                                <a:rPr lang="zh-TW" altLang="en-US" sz="2800" i="1">
                                  <a:latin typeface="Cambria Math" panose="02040503050406030204" pitchFamily="18" charset="0"/>
                                </a:rPr>
                              </m:ctrlPr>
                            </m:sSubPr>
                            <m:e>
                              <m:r>
                                <a:rPr lang="zh-TW" altLang="en-US" sz="2800" i="1">
                                  <a:latin typeface="Cambria Math" panose="02040503050406030204" pitchFamily="18" charset="0"/>
                                </a:rPr>
                                <m:t>𝑦</m:t>
                              </m:r>
                            </m:e>
                            <m:sub>
                              <m:r>
                                <a:rPr lang="zh-TW" altLang="en-US" sz="2800" i="1">
                                  <a:latin typeface="Cambria Math" panose="02040503050406030204" pitchFamily="18" charset="0"/>
                                </a:rPr>
                                <m:t>𝑖</m:t>
                              </m:r>
                            </m:sub>
                          </m:sSub>
                        </m:e>
                      </m:d>
                      <m:r>
                        <a:rPr lang="en-US" altLang="zh-TW" sz="2800" b="0" i="0" smtClean="0">
                          <a:latin typeface="Cambria Math" panose="02040503050406030204" pitchFamily="18" charset="0"/>
                        </a:rPr>
                        <m:t> </m:t>
                      </m:r>
                      <m:r>
                        <m:rPr>
                          <m:sty m:val="p"/>
                        </m:rPr>
                        <a:rPr lang="en-US" altLang="zh-TW" sz="2800" b="0" i="0" smtClean="0">
                          <a:latin typeface="Cambria Math" panose="02040503050406030204" pitchFamily="18" charset="0"/>
                        </a:rPr>
                        <m:t>x</m:t>
                      </m:r>
                      <m:r>
                        <a:rPr lang="en-US" altLang="zh-TW" sz="2800" b="0" i="0" smtClean="0">
                          <a:latin typeface="Cambria Math" panose="02040503050406030204" pitchFamily="18" charset="0"/>
                        </a:rPr>
                        <m:t> </m:t>
                      </m:r>
                      <m:r>
                        <m:rPr>
                          <m:sty m:val="p"/>
                        </m:rPr>
                        <a:rPr lang="en-US" altLang="zh-TW" sz="2800" b="0" i="0" smtClean="0">
                          <a:latin typeface="Cambria Math" panose="02040503050406030204" pitchFamily="18" charset="0"/>
                        </a:rPr>
                        <m:t>log</m:t>
                      </m:r>
                      <m:r>
                        <a:rPr lang="en-US" altLang="zh-TW" sz="2800" b="0" i="0" smtClean="0">
                          <a:latin typeface="Cambria Math" panose="02040503050406030204" pitchFamily="18" charset="0"/>
                        </a:rPr>
                        <m:t>(1−</m:t>
                      </m:r>
                      <m:acc>
                        <m:accPr>
                          <m:chr m:val="̂"/>
                          <m:ctrlPr>
                            <a:rPr lang="zh-TW" altLang="en-US" sz="2800" i="1">
                              <a:latin typeface="Cambria Math" panose="02040503050406030204" pitchFamily="18" charset="0"/>
                            </a:rPr>
                          </m:ctrlPr>
                        </m:accPr>
                        <m:e>
                          <m:sSub>
                            <m:sSubPr>
                              <m:ctrlPr>
                                <a:rPr lang="zh-TW" altLang="en-US" sz="2800" i="1">
                                  <a:latin typeface="Cambria Math" panose="02040503050406030204" pitchFamily="18" charset="0"/>
                                </a:rPr>
                              </m:ctrlPr>
                            </m:sSubPr>
                            <m:e>
                              <m:r>
                                <a:rPr lang="zh-TW" altLang="en-US" sz="2800" i="1">
                                  <a:latin typeface="Cambria Math" panose="02040503050406030204" pitchFamily="18" charset="0"/>
                                </a:rPr>
                                <m:t>𝑦</m:t>
                              </m:r>
                            </m:e>
                            <m:sub>
                              <m:r>
                                <a:rPr lang="zh-TW" altLang="en-US" sz="2800" i="1">
                                  <a:latin typeface="Cambria Math" panose="02040503050406030204" pitchFamily="18" charset="0"/>
                                </a:rPr>
                                <m:t>𝑖</m:t>
                              </m:r>
                            </m:sub>
                          </m:sSub>
                        </m:e>
                      </m:acc>
                      <m:r>
                        <a:rPr lang="en-US" altLang="zh-TW" sz="2800" b="0" i="0" smtClean="0">
                          <a:latin typeface="Cambria Math" panose="02040503050406030204" pitchFamily="18" charset="0"/>
                        </a:rPr>
                        <m:t>)</m:t>
                      </m:r>
                    </m:oMath>
                  </m:oMathPara>
                </a14:m>
                <a:endParaRPr lang="zh-TW" altLang="en-US" sz="2800" dirty="0"/>
              </a:p>
            </p:txBody>
          </p:sp>
        </mc:Choice>
        <mc:Fallback xmlns="">
          <p:sp>
            <p:nvSpPr>
              <p:cNvPr id="2" name="矩形 6">
                <a:extLst>
                  <a:ext uri="{FF2B5EF4-FFF2-40B4-BE49-F238E27FC236}">
                    <a16:creationId xmlns:a16="http://schemas.microsoft.com/office/drawing/2014/main" id="{7F74E5DE-0E30-DEF2-C035-5AFAC9290B29}"/>
                  </a:ext>
                </a:extLst>
              </p:cNvPr>
              <p:cNvSpPr>
                <a:spLocks noRot="1" noChangeAspect="1" noMove="1" noResize="1" noEditPoints="1" noAdjustHandles="1" noChangeArrowheads="1" noChangeShapeType="1" noTextEdit="1"/>
              </p:cNvSpPr>
              <p:nvPr/>
            </p:nvSpPr>
            <p:spPr>
              <a:xfrm>
                <a:off x="2099975" y="3106319"/>
                <a:ext cx="8263031" cy="1303883"/>
              </a:xfrm>
              <a:prstGeom prst="rect">
                <a:avLst/>
              </a:prstGeom>
              <a:blipFill>
                <a:blip r:embed="rId3"/>
                <a:stretch>
                  <a:fillRect t="-100000" b="-157692"/>
                </a:stretch>
              </a:blipFill>
            </p:spPr>
            <p:txBody>
              <a:bodyPr/>
              <a:lstStyle/>
              <a:p>
                <a:r>
                  <a:rPr lang="en-TW">
                    <a:noFill/>
                  </a:rPr>
                  <a:t> </a:t>
                </a:r>
              </a:p>
            </p:txBody>
          </p:sp>
        </mc:Fallback>
      </mc:AlternateContent>
      <mc:AlternateContent xmlns:mc="http://schemas.openxmlformats.org/markup-compatibility/2006" xmlns:a14="http://schemas.microsoft.com/office/drawing/2010/main">
        <mc:Choice Requires="a14">
          <p:sp>
            <p:nvSpPr>
              <p:cNvPr id="3" name="文字方塊 9">
                <a:extLst>
                  <a:ext uri="{FF2B5EF4-FFF2-40B4-BE49-F238E27FC236}">
                    <a16:creationId xmlns:a16="http://schemas.microsoft.com/office/drawing/2014/main" id="{90C56393-DF5F-7756-B816-A4662795918F}"/>
                  </a:ext>
                </a:extLst>
              </p:cNvPr>
              <p:cNvSpPr txBox="1"/>
              <p:nvPr/>
            </p:nvSpPr>
            <p:spPr>
              <a:xfrm>
                <a:off x="2986263" y="4733991"/>
                <a:ext cx="8051800" cy="1015663"/>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y= the </a:t>
                </a:r>
                <a:r>
                  <a:rPr lang="en-US" altLang="zh-TW" sz="2000" dirty="0">
                    <a:solidFill>
                      <a:srgbClr val="FF0000"/>
                    </a:solidFill>
                    <a:latin typeface="Times New Roman" panose="02020603050405020304" pitchFamily="18" charset="0"/>
                    <a:cs typeface="Times New Roman" panose="02020603050405020304" pitchFamily="18" charset="0"/>
                  </a:rPr>
                  <a:t>real</a:t>
                </a:r>
                <a:r>
                  <a:rPr lang="en-US" altLang="zh-TW" sz="2000" dirty="0">
                    <a:latin typeface="Times New Roman" panose="02020603050405020304" pitchFamily="18" charset="0"/>
                    <a:cs typeface="Times New Roman" panose="02020603050405020304" pitchFamily="18" charset="0"/>
                  </a:rPr>
                  <a:t> nail disease category</a:t>
                </a:r>
              </a:p>
              <a:p>
                <a14:m>
                  <m:oMath xmlns:m="http://schemas.openxmlformats.org/officeDocument/2006/math">
                    <m:acc>
                      <m:accPr>
                        <m:chr m:val="̂"/>
                        <m:ctrlPr>
                          <a:rPr lang="zh-TW" altLang="zh-TW" sz="2000" i="1">
                            <a:latin typeface="Cambria Math" panose="02040503050406030204" pitchFamily="18" charset="0"/>
                          </a:rPr>
                        </m:ctrlPr>
                      </m:accPr>
                      <m:e>
                        <m:r>
                          <a:rPr lang="en-US" altLang="zh-TW" sz="2000" i="1">
                            <a:latin typeface="Cambria Math" panose="02040503050406030204" pitchFamily="18" charset="0"/>
                          </a:rPr>
                          <m:t>𝑦</m:t>
                        </m:r>
                      </m:e>
                    </m:acc>
                  </m:oMath>
                </a14:m>
                <a:r>
                  <a:rPr lang="en-US" altLang="zh-TW" sz="2000" dirty="0">
                    <a:latin typeface="Times New Roman" panose="02020603050405020304" pitchFamily="18" charset="0"/>
                    <a:cs typeface="Times New Roman" panose="02020603050405020304" pitchFamily="18" charset="0"/>
                  </a:rPr>
                  <a:t>= nail category </a:t>
                </a:r>
                <a:r>
                  <a:rPr lang="en-US" altLang="zh-TW" sz="2000" dirty="0">
                    <a:solidFill>
                      <a:srgbClr val="FF0000"/>
                    </a:solidFill>
                    <a:latin typeface="Times New Roman" panose="02020603050405020304" pitchFamily="18" charset="0"/>
                    <a:cs typeface="Times New Roman" panose="02020603050405020304" pitchFamily="18" charset="0"/>
                  </a:rPr>
                  <a:t>predicted </a:t>
                </a:r>
                <a:r>
                  <a:rPr lang="en-US" altLang="zh-TW" sz="2000" dirty="0">
                    <a:latin typeface="Times New Roman" panose="02020603050405020304" pitchFamily="18" charset="0"/>
                    <a:cs typeface="Times New Roman" panose="02020603050405020304" pitchFamily="18" charset="0"/>
                  </a:rPr>
                  <a:t>by the model</a:t>
                </a:r>
              </a:p>
              <a:p>
                <a:r>
                  <a:rPr lang="en-US" altLang="zh-TW" sz="2000" dirty="0">
                    <a:latin typeface="Times New Roman" panose="02020603050405020304" pitchFamily="18" charset="0"/>
                    <a:cs typeface="Times New Roman" panose="02020603050405020304" pitchFamily="18" charset="0"/>
                  </a:rPr>
                  <a:t>n= the </a:t>
                </a:r>
                <a:r>
                  <a:rPr lang="en-US" altLang="zh-TW" sz="2000" dirty="0">
                    <a:solidFill>
                      <a:schemeClr val="accent5"/>
                    </a:solidFill>
                    <a:latin typeface="Times New Roman" panose="02020603050405020304" pitchFamily="18" charset="0"/>
                    <a:cs typeface="Times New Roman" panose="02020603050405020304" pitchFamily="18" charset="0"/>
                  </a:rPr>
                  <a:t>number</a:t>
                </a:r>
                <a:r>
                  <a:rPr lang="en-US" altLang="zh-TW" sz="2000" dirty="0">
                    <a:latin typeface="Times New Roman" panose="02020603050405020304" pitchFamily="18" charset="0"/>
                    <a:cs typeface="Times New Roman" panose="02020603050405020304" pitchFamily="18" charset="0"/>
                  </a:rPr>
                  <a:t> of </a:t>
                </a:r>
                <a:r>
                  <a:rPr lang="en-US" altLang="zh-TW" sz="2000" dirty="0">
                    <a:solidFill>
                      <a:srgbClr val="FF0000"/>
                    </a:solidFill>
                    <a:latin typeface="Times New Roman" panose="02020603050405020304" pitchFamily="18" charset="0"/>
                    <a:cs typeface="Times New Roman" panose="02020603050405020304" pitchFamily="18" charset="0"/>
                  </a:rPr>
                  <a:t>classes</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文字方塊 9">
                <a:extLst>
                  <a:ext uri="{FF2B5EF4-FFF2-40B4-BE49-F238E27FC236}">
                    <a16:creationId xmlns:a16="http://schemas.microsoft.com/office/drawing/2014/main" id="{90C56393-DF5F-7756-B816-A4662795918F}"/>
                  </a:ext>
                </a:extLst>
              </p:cNvPr>
              <p:cNvSpPr txBox="1">
                <a:spLocks noRot="1" noChangeAspect="1" noMove="1" noResize="1" noEditPoints="1" noAdjustHandles="1" noChangeArrowheads="1" noChangeShapeType="1" noTextEdit="1"/>
              </p:cNvSpPr>
              <p:nvPr/>
            </p:nvSpPr>
            <p:spPr>
              <a:xfrm>
                <a:off x="2986263" y="4733991"/>
                <a:ext cx="8051800" cy="1015663"/>
              </a:xfrm>
              <a:prstGeom prst="rect">
                <a:avLst/>
              </a:prstGeom>
              <a:blipFill>
                <a:blip r:embed="rId4"/>
                <a:stretch>
                  <a:fillRect l="-945" t="-2469" b="-9877"/>
                </a:stretch>
              </a:blipFill>
            </p:spPr>
            <p:txBody>
              <a:bodyPr/>
              <a:lstStyle/>
              <a:p>
                <a:r>
                  <a:rPr lang="en-TW">
                    <a:noFill/>
                  </a:rPr>
                  <a:t> </a:t>
                </a:r>
              </a:p>
            </p:txBody>
          </p:sp>
        </mc:Fallback>
      </mc:AlternateContent>
      <p:sp>
        <p:nvSpPr>
          <p:cNvPr id="8" name="Oval 13">
            <a:extLst>
              <a:ext uri="{FF2B5EF4-FFF2-40B4-BE49-F238E27FC236}">
                <a16:creationId xmlns:a16="http://schemas.microsoft.com/office/drawing/2014/main" id="{7E8703E1-D8F1-3517-9216-DFD04D06CB23}"/>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9" name="文字方塊 47">
            <a:extLst>
              <a:ext uri="{FF2B5EF4-FFF2-40B4-BE49-F238E27FC236}">
                <a16:creationId xmlns:a16="http://schemas.microsoft.com/office/drawing/2014/main" id="{11B2DDA1-A1A7-7335-EFB5-472D01B2907A}"/>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6205100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1788221" y="79197"/>
            <a:ext cx="7810882" cy="2490039"/>
          </a:xfrm>
          <a:custGeom>
            <a:avLst/>
            <a:gdLst>
              <a:gd name="connsiteX0" fmla="*/ 0 w 7810882"/>
              <a:gd name="connsiteY0" fmla="*/ 0 h 2490039"/>
              <a:gd name="connsiteX1" fmla="*/ 7810882 w 7810882"/>
              <a:gd name="connsiteY1" fmla="*/ 0 h 2490039"/>
              <a:gd name="connsiteX2" fmla="*/ 7788307 w 7810882"/>
              <a:gd name="connsiteY2" fmla="*/ 49935 h 2490039"/>
              <a:gd name="connsiteX3" fmla="*/ 3905441 w 7810882"/>
              <a:gd name="connsiteY3" fmla="*/ 2490039 h 2490039"/>
              <a:gd name="connsiteX4" fmla="*/ 22575 w 7810882"/>
              <a:gd name="connsiteY4" fmla="*/ 49935 h 2490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882" h="2490039">
                <a:moveTo>
                  <a:pt x="0" y="0"/>
                </a:moveTo>
                <a:lnTo>
                  <a:pt x="7810882" y="0"/>
                </a:lnTo>
                <a:lnTo>
                  <a:pt x="7788307" y="49935"/>
                </a:lnTo>
                <a:cubicBezTo>
                  <a:pt x="7092620" y="1493722"/>
                  <a:pt x="5615382" y="2490039"/>
                  <a:pt x="3905441" y="2490039"/>
                </a:cubicBezTo>
                <a:cubicBezTo>
                  <a:pt x="2195501" y="2490039"/>
                  <a:pt x="718262" y="1493722"/>
                  <a:pt x="22575" y="49935"/>
                </a:cubicBezTo>
                <a:close/>
              </a:path>
            </a:pathLst>
          </a:custGeom>
          <a:gradFill>
            <a:gsLst>
              <a:gs pos="0">
                <a:srgbClr val="B6D3B7">
                  <a:alpha val="0"/>
                </a:srgbClr>
              </a:gs>
              <a:gs pos="100000">
                <a:srgbClr val="77B6BF">
                  <a:alpha val="5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41" name="文本框 40">
            <a:extLst>
              <a:ext uri="{FF2B5EF4-FFF2-40B4-BE49-F238E27FC236}">
                <a16:creationId xmlns:a16="http://schemas.microsoft.com/office/drawing/2014/main" id="{AC7535D0-0F19-4D70-A930-67D08CBB0FB6}"/>
              </a:ext>
            </a:extLst>
          </p:cNvPr>
          <p:cNvSpPr txBox="1"/>
          <p:nvPr/>
        </p:nvSpPr>
        <p:spPr>
          <a:xfrm rot="16200000">
            <a:off x="5447441" y="-406265"/>
            <a:ext cx="492443" cy="2554677"/>
          </a:xfrm>
          <a:prstGeom prst="rect">
            <a:avLst/>
          </a:prstGeom>
          <a:noFill/>
        </p:spPr>
        <p:txBody>
          <a:bodyPr vert="eaVert" wrap="square" rtlCol="0">
            <a:spAutoFit/>
          </a:bodyPr>
          <a:lstStyle/>
          <a:p>
            <a:pPr algn="dist"/>
            <a:r>
              <a:rPr lang="en-US" altLang="zh-CN" sz="2000"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OUTLINE</a:t>
            </a:r>
            <a:endParaRPr lang="zh-CN" altLang="en-US" sz="2000"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sp>
        <p:nvSpPr>
          <p:cNvPr id="7" name="文本框 6"/>
          <p:cNvSpPr txBox="1"/>
          <p:nvPr/>
        </p:nvSpPr>
        <p:spPr>
          <a:xfrm>
            <a:off x="2846065" y="3030141"/>
            <a:ext cx="1855829" cy="461665"/>
          </a:xfrm>
          <a:prstGeom prst="rect">
            <a:avLst/>
          </a:prstGeom>
          <a:noFill/>
        </p:spPr>
        <p:txBody>
          <a:bodyPr wrap="none" rtlCol="0">
            <a:spAutoFit/>
          </a:bodyPr>
          <a:lstStyle/>
          <a:p>
            <a:r>
              <a:rPr lang="en-US" altLang="zh-CN"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Introduction</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nvGrpSpPr>
          <p:cNvPr id="12" name="组合 11"/>
          <p:cNvGrpSpPr/>
          <p:nvPr/>
        </p:nvGrpSpPr>
        <p:grpSpPr>
          <a:xfrm>
            <a:off x="1569850" y="2889371"/>
            <a:ext cx="1008284" cy="700477"/>
            <a:chOff x="5871092" y="1184851"/>
            <a:chExt cx="1008284" cy="700477"/>
          </a:xfrm>
        </p:grpSpPr>
        <p:grpSp>
          <p:nvGrpSpPr>
            <p:cNvPr id="9" name="组合 8"/>
            <p:cNvGrpSpPr/>
            <p:nvPr/>
          </p:nvGrpSpPr>
          <p:grpSpPr>
            <a:xfrm>
              <a:off x="5871092" y="1184851"/>
              <a:ext cx="700479" cy="700477"/>
              <a:chOff x="5953785" y="1232361"/>
              <a:chExt cx="605464" cy="605462"/>
            </a:xfrm>
          </p:grpSpPr>
          <p:sp>
            <p:nvSpPr>
              <p:cNvPr id="38" name="椭圆 3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latin typeface="Times New Roman" panose="02020603050405020304" pitchFamily="18" charset="0"/>
                  <a:cs typeface="Times New Roman" panose="02020603050405020304" pitchFamily="18" charset="0"/>
                  <a:sym typeface="+mn-lt"/>
                </a:endParaRPr>
              </a:p>
            </p:txBody>
          </p:sp>
          <p:sp>
            <p:nvSpPr>
              <p:cNvPr id="39" name="TextBox 11">
                <a:extLst>
                  <a:ext uri="{FF2B5EF4-FFF2-40B4-BE49-F238E27FC236}">
                    <a16:creationId xmlns:a16="http://schemas.microsoft.com/office/drawing/2014/main" id="{91278FD8-3CF4-41D6-952E-9BA296858D03}"/>
                  </a:ext>
                </a:extLst>
              </p:cNvPr>
              <p:cNvSpPr txBox="1"/>
              <p:nvPr/>
            </p:nvSpPr>
            <p:spPr>
              <a:xfrm>
                <a:off x="6045475" y="1313819"/>
                <a:ext cx="430080"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01</a:t>
                </a:r>
                <a:endParaRPr lang="zh-CN" altLang="en-US"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sp>
          <p:nvSpPr>
            <p:cNvPr id="11" name="等腰三角形 10"/>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93" name="文本框 92"/>
          <p:cNvSpPr txBox="1"/>
          <p:nvPr/>
        </p:nvSpPr>
        <p:spPr>
          <a:xfrm>
            <a:off x="8114039" y="3017004"/>
            <a:ext cx="2136995" cy="461665"/>
          </a:xfrm>
          <a:prstGeom prst="rect">
            <a:avLst/>
          </a:prstGeom>
          <a:noFill/>
        </p:spPr>
        <p:txBody>
          <a:bodyPr wrap="none" rtlCol="0">
            <a:spAutoFit/>
          </a:bodyPr>
          <a:lstStyle/>
          <a:p>
            <a:r>
              <a:rPr lang="en-US" altLang="zh-CN"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Related Works</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nvGrpSpPr>
          <p:cNvPr id="95" name="组合 94"/>
          <p:cNvGrpSpPr/>
          <p:nvPr/>
        </p:nvGrpSpPr>
        <p:grpSpPr>
          <a:xfrm>
            <a:off x="6831736" y="2889371"/>
            <a:ext cx="1008284" cy="700477"/>
            <a:chOff x="5871092" y="1184851"/>
            <a:chExt cx="1008284" cy="700477"/>
          </a:xfrm>
        </p:grpSpPr>
        <p:grpSp>
          <p:nvGrpSpPr>
            <p:cNvPr id="96" name="组合 95"/>
            <p:cNvGrpSpPr/>
            <p:nvPr/>
          </p:nvGrpSpPr>
          <p:grpSpPr>
            <a:xfrm>
              <a:off x="5871092" y="1184851"/>
              <a:ext cx="700479" cy="700477"/>
              <a:chOff x="5953785" y="1232361"/>
              <a:chExt cx="605464" cy="605462"/>
            </a:xfrm>
          </p:grpSpPr>
          <p:sp>
            <p:nvSpPr>
              <p:cNvPr id="98" name="椭圆 97">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latin typeface="Times New Roman" panose="02020603050405020304" pitchFamily="18" charset="0"/>
                  <a:cs typeface="Times New Roman" panose="02020603050405020304" pitchFamily="18" charset="0"/>
                  <a:sym typeface="+mn-lt"/>
                </a:endParaRPr>
              </a:p>
            </p:txBody>
          </p:sp>
          <p:sp>
            <p:nvSpPr>
              <p:cNvPr id="99" name="TextBox 11">
                <a:extLst>
                  <a:ext uri="{FF2B5EF4-FFF2-40B4-BE49-F238E27FC236}">
                    <a16:creationId xmlns:a16="http://schemas.microsoft.com/office/drawing/2014/main" id="{91278FD8-3CF4-41D6-952E-9BA296858D03}"/>
                  </a:ext>
                </a:extLst>
              </p:cNvPr>
              <p:cNvSpPr txBox="1"/>
              <p:nvPr/>
            </p:nvSpPr>
            <p:spPr>
              <a:xfrm>
                <a:off x="6045473" y="1313819"/>
                <a:ext cx="430080"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02</a:t>
                </a:r>
                <a:endParaRPr lang="zh-CN" altLang="en-US"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sp>
          <p:nvSpPr>
            <p:cNvPr id="97" name="等腰三角形 96"/>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101" name="文本框 100"/>
          <p:cNvSpPr txBox="1"/>
          <p:nvPr/>
        </p:nvSpPr>
        <p:spPr>
          <a:xfrm>
            <a:off x="2853163" y="4243517"/>
            <a:ext cx="1210588" cy="461665"/>
          </a:xfrm>
          <a:prstGeom prst="rect">
            <a:avLst/>
          </a:prstGeom>
          <a:noFill/>
        </p:spPr>
        <p:txBody>
          <a:bodyPr wrap="none" rtlCol="0">
            <a:spAutoFit/>
          </a:bodyPr>
          <a:lstStyle/>
          <a:p>
            <a:r>
              <a:rPr lang="en-US" altLang="zh-CN"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Method</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nvGrpSpPr>
          <p:cNvPr id="103" name="组合 102"/>
          <p:cNvGrpSpPr/>
          <p:nvPr/>
        </p:nvGrpSpPr>
        <p:grpSpPr>
          <a:xfrm>
            <a:off x="1614632" y="4110804"/>
            <a:ext cx="1008284" cy="700477"/>
            <a:chOff x="5871092" y="1184851"/>
            <a:chExt cx="1008284" cy="700477"/>
          </a:xfrm>
        </p:grpSpPr>
        <p:grpSp>
          <p:nvGrpSpPr>
            <p:cNvPr id="104" name="组合 103"/>
            <p:cNvGrpSpPr/>
            <p:nvPr/>
          </p:nvGrpSpPr>
          <p:grpSpPr>
            <a:xfrm>
              <a:off x="5871092" y="1184851"/>
              <a:ext cx="700479" cy="700477"/>
              <a:chOff x="5953785" y="1232361"/>
              <a:chExt cx="605464" cy="605462"/>
            </a:xfrm>
          </p:grpSpPr>
          <p:sp>
            <p:nvSpPr>
              <p:cNvPr id="106" name="椭圆 105">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latin typeface="Times New Roman" panose="02020603050405020304" pitchFamily="18" charset="0"/>
                  <a:cs typeface="Times New Roman" panose="02020603050405020304" pitchFamily="18" charset="0"/>
                  <a:sym typeface="+mn-lt"/>
                </a:endParaRPr>
              </a:p>
            </p:txBody>
          </p:sp>
          <p:sp>
            <p:nvSpPr>
              <p:cNvPr id="107" name="TextBox 11">
                <a:extLst>
                  <a:ext uri="{FF2B5EF4-FFF2-40B4-BE49-F238E27FC236}">
                    <a16:creationId xmlns:a16="http://schemas.microsoft.com/office/drawing/2014/main" id="{91278FD8-3CF4-41D6-952E-9BA296858D03}"/>
                  </a:ext>
                </a:extLst>
              </p:cNvPr>
              <p:cNvSpPr txBox="1"/>
              <p:nvPr/>
            </p:nvSpPr>
            <p:spPr>
              <a:xfrm>
                <a:off x="6045473" y="1313819"/>
                <a:ext cx="430080"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03</a:t>
                </a:r>
                <a:endParaRPr lang="zh-CN" altLang="en-US"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sp>
          <p:nvSpPr>
            <p:cNvPr id="105" name="等腰三角形 104"/>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109" name="文本框 108"/>
          <p:cNvSpPr txBox="1"/>
          <p:nvPr/>
        </p:nvSpPr>
        <p:spPr>
          <a:xfrm>
            <a:off x="8114039" y="4230142"/>
            <a:ext cx="1143262" cy="461665"/>
          </a:xfrm>
          <a:prstGeom prst="rect">
            <a:avLst/>
          </a:prstGeom>
          <a:noFill/>
        </p:spPr>
        <p:txBody>
          <a:bodyPr wrap="none" rtlCol="0">
            <a:spAutoFit/>
          </a:bodyPr>
          <a:lstStyle/>
          <a:p>
            <a:r>
              <a:rPr lang="en-US" altLang="zh-CN"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Results</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nvGrpSpPr>
          <p:cNvPr id="111" name="组合 110"/>
          <p:cNvGrpSpPr/>
          <p:nvPr/>
        </p:nvGrpSpPr>
        <p:grpSpPr>
          <a:xfrm>
            <a:off x="6831737" y="4110804"/>
            <a:ext cx="1008284" cy="700477"/>
            <a:chOff x="5871092" y="1184851"/>
            <a:chExt cx="1008284" cy="700477"/>
          </a:xfrm>
        </p:grpSpPr>
        <p:grpSp>
          <p:nvGrpSpPr>
            <p:cNvPr id="112" name="组合 111"/>
            <p:cNvGrpSpPr/>
            <p:nvPr/>
          </p:nvGrpSpPr>
          <p:grpSpPr>
            <a:xfrm>
              <a:off x="5871092" y="1184851"/>
              <a:ext cx="700479" cy="700477"/>
              <a:chOff x="5953785" y="1232361"/>
              <a:chExt cx="605464" cy="605462"/>
            </a:xfrm>
          </p:grpSpPr>
          <p:sp>
            <p:nvSpPr>
              <p:cNvPr id="114" name="椭圆 113">
                <a:extLst>
                  <a:ext uri="{FF2B5EF4-FFF2-40B4-BE49-F238E27FC236}">
                    <a16:creationId xmlns:a16="http://schemas.microsoft.com/office/drawing/2014/main" id="{2A9B3F6B-DCD1-4908-8676-EA97D5386614}"/>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latin typeface="Times New Roman" panose="02020603050405020304" pitchFamily="18" charset="0"/>
                  <a:cs typeface="Times New Roman" panose="02020603050405020304" pitchFamily="18" charset="0"/>
                  <a:sym typeface="+mn-lt"/>
                </a:endParaRPr>
              </a:p>
            </p:txBody>
          </p:sp>
          <p:sp>
            <p:nvSpPr>
              <p:cNvPr id="115" name="TextBox 11">
                <a:extLst>
                  <a:ext uri="{FF2B5EF4-FFF2-40B4-BE49-F238E27FC236}">
                    <a16:creationId xmlns:a16="http://schemas.microsoft.com/office/drawing/2014/main" id="{91278FD8-3CF4-41D6-952E-9BA296858D03}"/>
                  </a:ext>
                </a:extLst>
              </p:cNvPr>
              <p:cNvSpPr txBox="1"/>
              <p:nvPr/>
            </p:nvSpPr>
            <p:spPr>
              <a:xfrm>
                <a:off x="6045473" y="1313819"/>
                <a:ext cx="430080"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04</a:t>
                </a:r>
                <a:endParaRPr lang="zh-CN" altLang="en-US"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sp>
          <p:nvSpPr>
            <p:cNvPr id="113" name="等腰三角形 112"/>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47" name="等腰三角形 21"/>
          <p:cNvSpPr/>
          <p:nvPr/>
        </p:nvSpPr>
        <p:spPr>
          <a:xfrm rot="19016716">
            <a:off x="4096349" y="746458"/>
            <a:ext cx="305137" cy="22096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48" name="等腰三角形 21"/>
          <p:cNvSpPr/>
          <p:nvPr/>
        </p:nvSpPr>
        <p:spPr>
          <a:xfrm rot="4769635">
            <a:off x="7522232" y="360418"/>
            <a:ext cx="283544" cy="197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sp>
        <p:nvSpPr>
          <p:cNvPr id="49" name="等腰三角形 21"/>
          <p:cNvSpPr/>
          <p:nvPr/>
        </p:nvSpPr>
        <p:spPr>
          <a:xfrm rot="17104780">
            <a:off x="11024259" y="6227990"/>
            <a:ext cx="241857" cy="22297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110">
            <a:extLst>
              <a:ext uri="{FF2B5EF4-FFF2-40B4-BE49-F238E27FC236}">
                <a16:creationId xmlns:a16="http://schemas.microsoft.com/office/drawing/2014/main" id="{040298E4-5983-E4B1-B35C-EADC805482E4}"/>
              </a:ext>
            </a:extLst>
          </p:cNvPr>
          <p:cNvGrpSpPr/>
          <p:nvPr/>
        </p:nvGrpSpPr>
        <p:grpSpPr>
          <a:xfrm>
            <a:off x="3868110" y="5298279"/>
            <a:ext cx="1008284" cy="700477"/>
            <a:chOff x="5871092" y="1184851"/>
            <a:chExt cx="1008284" cy="700477"/>
          </a:xfrm>
        </p:grpSpPr>
        <p:grpSp>
          <p:nvGrpSpPr>
            <p:cNvPr id="4" name="组合 111">
              <a:extLst>
                <a:ext uri="{FF2B5EF4-FFF2-40B4-BE49-F238E27FC236}">
                  <a16:creationId xmlns:a16="http://schemas.microsoft.com/office/drawing/2014/main" id="{09E1745E-EC56-8AD9-A901-0DEF40E00063}"/>
                </a:ext>
              </a:extLst>
            </p:cNvPr>
            <p:cNvGrpSpPr/>
            <p:nvPr/>
          </p:nvGrpSpPr>
          <p:grpSpPr>
            <a:xfrm>
              <a:off x="5871092" y="1184851"/>
              <a:ext cx="700479" cy="700477"/>
              <a:chOff x="5953785" y="1232361"/>
              <a:chExt cx="605464" cy="605462"/>
            </a:xfrm>
          </p:grpSpPr>
          <p:sp>
            <p:nvSpPr>
              <p:cNvPr id="6" name="椭圆 113">
                <a:extLst>
                  <a:ext uri="{FF2B5EF4-FFF2-40B4-BE49-F238E27FC236}">
                    <a16:creationId xmlns:a16="http://schemas.microsoft.com/office/drawing/2014/main" id="{E7B1F0F3-410D-EBD9-6FD5-BEA86947E20B}"/>
                  </a:ext>
                </a:extLst>
              </p:cNvPr>
              <p:cNvSpPr/>
              <p:nvPr/>
            </p:nvSpPr>
            <p:spPr>
              <a:xfrm>
                <a:off x="5953785" y="1232361"/>
                <a:ext cx="605464" cy="605462"/>
              </a:xfrm>
              <a:prstGeom prst="ellips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dirty="0">
                  <a:latin typeface="Times New Roman" panose="02020603050405020304" pitchFamily="18" charset="0"/>
                  <a:cs typeface="Times New Roman" panose="02020603050405020304" pitchFamily="18" charset="0"/>
                  <a:sym typeface="+mn-lt"/>
                </a:endParaRPr>
              </a:p>
            </p:txBody>
          </p:sp>
          <p:sp>
            <p:nvSpPr>
              <p:cNvPr id="8" name="TextBox 11">
                <a:extLst>
                  <a:ext uri="{FF2B5EF4-FFF2-40B4-BE49-F238E27FC236}">
                    <a16:creationId xmlns:a16="http://schemas.microsoft.com/office/drawing/2014/main" id="{293BD669-CB6F-41AC-16FA-87287B405EED}"/>
                  </a:ext>
                </a:extLst>
              </p:cNvPr>
              <p:cNvSpPr txBox="1"/>
              <p:nvPr/>
            </p:nvSpPr>
            <p:spPr>
              <a:xfrm>
                <a:off x="6045475" y="1313819"/>
                <a:ext cx="430080" cy="432297"/>
              </a:xfrm>
              <a:prstGeom prst="rect">
                <a:avLst/>
              </a:prstGeom>
              <a:noFill/>
              <a:effectLst/>
            </p:spPr>
            <p:txBody>
              <a:bodyPr wrap="none" lIns="68580" tIns="34290" rIns="68580" bIns="34290" rtlCol="0">
                <a:spAutoFit/>
              </a:bodyPr>
              <a:lstStyle/>
              <a:p>
                <a:pPr algn="ctr"/>
                <a:r>
                  <a:rPr lang="en-US" altLang="zh-CN"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05</a:t>
                </a:r>
                <a:endParaRPr lang="zh-CN" altLang="en-US" sz="2800" dirty="0">
                  <a:solidFill>
                    <a:schemeClr val="bg1"/>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grpSp>
        <p:sp>
          <p:nvSpPr>
            <p:cNvPr id="5" name="等腰三角形 112">
              <a:extLst>
                <a:ext uri="{FF2B5EF4-FFF2-40B4-BE49-F238E27FC236}">
                  <a16:creationId xmlns:a16="http://schemas.microsoft.com/office/drawing/2014/main" id="{919B92FA-36DE-E851-0C16-89A6179BEE28}"/>
                </a:ext>
              </a:extLst>
            </p:cNvPr>
            <p:cNvSpPr/>
            <p:nvPr/>
          </p:nvSpPr>
          <p:spPr>
            <a:xfrm rot="5400000">
              <a:off x="6724526" y="1479984"/>
              <a:ext cx="198506" cy="111195"/>
            </a:xfrm>
            <a:prstGeom prst="triangle">
              <a:avLst/>
            </a:prstGeom>
            <a:gradFill>
              <a:gsLst>
                <a:gs pos="0">
                  <a:srgbClr val="92BFB5"/>
                </a:gs>
                <a:gs pos="100000">
                  <a:srgbClr val="52A4AE"/>
                </a:gs>
              </a:gsLst>
              <a:lin ang="2700000" scaled="0"/>
            </a:gradFill>
            <a:ln>
              <a:noFill/>
            </a:ln>
            <a:effectLst>
              <a:outerShdw blurRad="1016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mn-lt"/>
              </a:endParaRPr>
            </a:p>
          </p:txBody>
        </p:sp>
      </p:grpSp>
      <p:sp>
        <p:nvSpPr>
          <p:cNvPr id="13" name="文本框 108">
            <a:extLst>
              <a:ext uri="{FF2B5EF4-FFF2-40B4-BE49-F238E27FC236}">
                <a16:creationId xmlns:a16="http://schemas.microsoft.com/office/drawing/2014/main" id="{4FE393DB-4D7C-3699-84D3-7DF1D6E8AC15}"/>
              </a:ext>
            </a:extLst>
          </p:cNvPr>
          <p:cNvSpPr txBox="1"/>
          <p:nvPr/>
        </p:nvSpPr>
        <p:spPr>
          <a:xfrm>
            <a:off x="4930605" y="5430992"/>
            <a:ext cx="1656223" cy="461665"/>
          </a:xfrm>
          <a:prstGeom prst="rect">
            <a:avLst/>
          </a:prstGeom>
          <a:noFill/>
        </p:spPr>
        <p:txBody>
          <a:bodyPr wrap="none" rtlCol="0">
            <a:spAutoFit/>
          </a:bodyPr>
          <a:lstStyle/>
          <a:p>
            <a:r>
              <a:rPr lang="en-US" altLang="zh-CN"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rPr>
              <a:t>Conclusion</a:t>
            </a:r>
            <a:endParaRPr lang="zh-CN" altLang="en-US" sz="2400" b="1" dirty="0">
              <a:solidFill>
                <a:schemeClr val="tx1">
                  <a:lumMod val="85000"/>
                  <a:lumOff val="15000"/>
                </a:schemeClr>
              </a:solidFill>
              <a:effectLst>
                <a:outerShdw blurRad="25400" dist="25400" dir="2700000" algn="tl">
                  <a:srgbClr val="000000">
                    <a:alpha val="25000"/>
                  </a:srgbClr>
                </a:outerShd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68118573"/>
      </p:ext>
    </p:extLst>
  </p:cSld>
  <p:clrMapOvr>
    <a:masterClrMapping/>
  </p:clrMapOvr>
  <mc:AlternateContent xmlns:mc="http://schemas.openxmlformats.org/markup-compatibility/2006" xmlns:p14="http://schemas.microsoft.com/office/powerpoint/2010/main">
    <mc:Choice Requires="p14">
      <p:transition p14:dur="0" advClick="0" advTm="6700"/>
    </mc:Choice>
    <mc:Fallback xmlns="">
      <p:transition advClick="0" advTm="67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6133987"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Method-Environment Setting(8/8)</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8" name="Oval 13">
            <a:extLst>
              <a:ext uri="{FF2B5EF4-FFF2-40B4-BE49-F238E27FC236}">
                <a16:creationId xmlns:a16="http://schemas.microsoft.com/office/drawing/2014/main" id="{7E8703E1-D8F1-3517-9216-DFD04D06CB23}"/>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9" name="文字方塊 47">
            <a:extLst>
              <a:ext uri="{FF2B5EF4-FFF2-40B4-BE49-F238E27FC236}">
                <a16:creationId xmlns:a16="http://schemas.microsoft.com/office/drawing/2014/main" id="{11B2DDA1-A1A7-7335-EFB5-472D01B2907A}"/>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15</a:t>
            </a:r>
          </a:p>
        </p:txBody>
      </p:sp>
      <p:sp>
        <p:nvSpPr>
          <p:cNvPr id="5" name="矩形: 圓角 4">
            <a:extLst>
              <a:ext uri="{FF2B5EF4-FFF2-40B4-BE49-F238E27FC236}">
                <a16:creationId xmlns:a16="http://schemas.microsoft.com/office/drawing/2014/main" id="{59BC02D9-38E6-D8A5-66E0-C5C9F2F189C4}"/>
              </a:ext>
            </a:extLst>
          </p:cNvPr>
          <p:cNvSpPr/>
          <p:nvPr/>
        </p:nvSpPr>
        <p:spPr>
          <a:xfrm>
            <a:off x="3484094" y="2077328"/>
            <a:ext cx="2355533" cy="723065"/>
          </a:xfrm>
          <a:prstGeom prst="roundRect">
            <a:avLst/>
          </a:prstGeom>
          <a:solidFill>
            <a:srgbClr val="55C0C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Intel® Core ™ </a:t>
            </a:r>
          </a:p>
          <a:p>
            <a:pPr algn="ctr"/>
            <a:r>
              <a:rPr lang="en-US" altLang="zh-TW" dirty="0">
                <a:solidFill>
                  <a:schemeClr val="tx1"/>
                </a:solidFill>
                <a:latin typeface="Times New Roman" panose="02020603050405020304" pitchFamily="18" charset="0"/>
                <a:cs typeface="Times New Roman" panose="02020603050405020304" pitchFamily="18" charset="0"/>
              </a:rPr>
              <a:t>i9-11980HK CPU</a:t>
            </a:r>
            <a:endParaRPr lang="zh-TW" altLang="en-US" dirty="0">
              <a:latin typeface="Times New Roman" panose="02020603050405020304" pitchFamily="18" charset="0"/>
              <a:cs typeface="Times New Roman" panose="02020603050405020304" pitchFamily="18" charset="0"/>
            </a:endParaRPr>
          </a:p>
        </p:txBody>
      </p:sp>
      <p:sp>
        <p:nvSpPr>
          <p:cNvPr id="6" name="矩形: 圓角 5">
            <a:extLst>
              <a:ext uri="{FF2B5EF4-FFF2-40B4-BE49-F238E27FC236}">
                <a16:creationId xmlns:a16="http://schemas.microsoft.com/office/drawing/2014/main" id="{418DBFAC-2435-C273-69E7-4ECA33D97E55}"/>
              </a:ext>
            </a:extLst>
          </p:cNvPr>
          <p:cNvSpPr/>
          <p:nvPr/>
        </p:nvSpPr>
        <p:spPr>
          <a:xfrm>
            <a:off x="1405974" y="2077329"/>
            <a:ext cx="2263010" cy="723065"/>
          </a:xfrm>
          <a:prstGeom prst="roundRect">
            <a:avLst/>
          </a:prstGeom>
          <a:solidFill>
            <a:srgbClr val="52A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Times New Roman" panose="02020603050405020304" pitchFamily="18" charset="0"/>
                <a:cs typeface="Times New Roman" panose="02020603050405020304" pitchFamily="18" charset="0"/>
              </a:rPr>
              <a:t>CPU</a:t>
            </a:r>
            <a:endParaRPr lang="zh-TW" altLang="en-US" sz="1600" b="1" dirty="0">
              <a:latin typeface="Times New Roman" panose="02020603050405020304" pitchFamily="18" charset="0"/>
              <a:cs typeface="Times New Roman" panose="02020603050405020304" pitchFamily="18" charset="0"/>
            </a:endParaRPr>
          </a:p>
        </p:txBody>
      </p:sp>
      <p:sp>
        <p:nvSpPr>
          <p:cNvPr id="7" name="矩形: 圓角 6">
            <a:extLst>
              <a:ext uri="{FF2B5EF4-FFF2-40B4-BE49-F238E27FC236}">
                <a16:creationId xmlns:a16="http://schemas.microsoft.com/office/drawing/2014/main" id="{BBC78DD6-53E3-05DE-5BA6-081C8C65AC8C}"/>
              </a:ext>
            </a:extLst>
          </p:cNvPr>
          <p:cNvSpPr/>
          <p:nvPr/>
        </p:nvSpPr>
        <p:spPr>
          <a:xfrm>
            <a:off x="3484094" y="3789357"/>
            <a:ext cx="2355533" cy="723065"/>
          </a:xfrm>
          <a:prstGeom prst="roundRect">
            <a:avLst/>
          </a:prstGeom>
          <a:solidFill>
            <a:srgbClr val="55C0C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solidFill>
                  <a:schemeClr val="tx1"/>
                </a:solidFill>
                <a:latin typeface="Times New Roman" panose="02020603050405020304" pitchFamily="18" charset="0"/>
                <a:cs typeface="Times New Roman" panose="02020603050405020304" pitchFamily="18" charset="0"/>
              </a:rPr>
              <a:t>16GB</a:t>
            </a:r>
          </a:p>
        </p:txBody>
      </p:sp>
      <p:sp>
        <p:nvSpPr>
          <p:cNvPr id="10" name="矩形: 圓角 7">
            <a:extLst>
              <a:ext uri="{FF2B5EF4-FFF2-40B4-BE49-F238E27FC236}">
                <a16:creationId xmlns:a16="http://schemas.microsoft.com/office/drawing/2014/main" id="{48582244-4628-F76C-8AC8-0ECFD439A0B8}"/>
              </a:ext>
            </a:extLst>
          </p:cNvPr>
          <p:cNvSpPr/>
          <p:nvPr/>
        </p:nvSpPr>
        <p:spPr>
          <a:xfrm>
            <a:off x="1405974" y="3789358"/>
            <a:ext cx="2263010" cy="723065"/>
          </a:xfrm>
          <a:prstGeom prst="roundRect">
            <a:avLst/>
          </a:prstGeom>
          <a:solidFill>
            <a:srgbClr val="52A4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400" b="1">
                <a:latin typeface="Times New Roman" panose="02020603050405020304" pitchFamily="18" charset="0"/>
                <a:cs typeface="Times New Roman" panose="02020603050405020304" pitchFamily="18" charset="0"/>
              </a:rPr>
              <a:t>RAM</a:t>
            </a:r>
            <a:endParaRPr lang="en-US" altLang="zh-TW" sz="2400" b="1" dirty="0">
              <a:latin typeface="Times New Roman" panose="02020603050405020304" pitchFamily="18" charset="0"/>
              <a:cs typeface="Times New Roman" panose="02020603050405020304" pitchFamily="18" charset="0"/>
            </a:endParaRPr>
          </a:p>
        </p:txBody>
      </p:sp>
      <p:sp>
        <p:nvSpPr>
          <p:cNvPr id="11" name="矩形: 圓角 8">
            <a:extLst>
              <a:ext uri="{FF2B5EF4-FFF2-40B4-BE49-F238E27FC236}">
                <a16:creationId xmlns:a16="http://schemas.microsoft.com/office/drawing/2014/main" id="{77313673-69CB-EAE5-DB5D-99E152BF385F}"/>
              </a:ext>
            </a:extLst>
          </p:cNvPr>
          <p:cNvSpPr/>
          <p:nvPr/>
        </p:nvSpPr>
        <p:spPr>
          <a:xfrm>
            <a:off x="3484094" y="5501385"/>
            <a:ext cx="2355533" cy="723065"/>
          </a:xfrm>
          <a:prstGeom prst="roundRect">
            <a:avLst/>
          </a:prstGeom>
          <a:solidFill>
            <a:srgbClr val="55C0C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solidFill>
                  <a:schemeClr val="tx1"/>
                </a:solidFill>
                <a:latin typeface="Times New Roman" panose="02020603050405020304" pitchFamily="18" charset="0"/>
                <a:cs typeface="Times New Roman" panose="02020603050405020304" pitchFamily="18" charset="0"/>
              </a:rPr>
              <a:t>NVIDIA </a:t>
            </a:r>
          </a:p>
          <a:p>
            <a:pPr algn="ctr"/>
            <a:r>
              <a:rPr lang="en-US" altLang="zh-TW" dirty="0">
                <a:solidFill>
                  <a:schemeClr val="tx1"/>
                </a:solidFill>
                <a:latin typeface="Times New Roman" panose="02020603050405020304" pitchFamily="18" charset="0"/>
                <a:cs typeface="Times New Roman" panose="02020603050405020304" pitchFamily="18" charset="0"/>
              </a:rPr>
              <a:t>RTX3090</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2" name="矩形: 圓角 9">
            <a:extLst>
              <a:ext uri="{FF2B5EF4-FFF2-40B4-BE49-F238E27FC236}">
                <a16:creationId xmlns:a16="http://schemas.microsoft.com/office/drawing/2014/main" id="{D79D2DE0-2E29-86E0-16B1-2ECCFC556628}"/>
              </a:ext>
            </a:extLst>
          </p:cNvPr>
          <p:cNvSpPr/>
          <p:nvPr/>
        </p:nvSpPr>
        <p:spPr>
          <a:xfrm>
            <a:off x="1405974" y="5501386"/>
            <a:ext cx="2263010" cy="723065"/>
          </a:xfrm>
          <a:prstGeom prst="roundRect">
            <a:avLst/>
          </a:prstGeom>
          <a:solidFill>
            <a:srgbClr val="52A4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400" b="1">
                <a:latin typeface="Times New Roman" panose="02020603050405020304" pitchFamily="18" charset="0"/>
                <a:cs typeface="Times New Roman" panose="02020603050405020304" pitchFamily="18" charset="0"/>
              </a:rPr>
              <a:t>GPU</a:t>
            </a:r>
            <a:endParaRPr lang="en-US" altLang="zh-TW" sz="2400" b="1" dirty="0">
              <a:latin typeface="Times New Roman" panose="02020603050405020304" pitchFamily="18" charset="0"/>
              <a:cs typeface="Times New Roman" panose="02020603050405020304" pitchFamily="18" charset="0"/>
            </a:endParaRPr>
          </a:p>
        </p:txBody>
      </p:sp>
      <p:sp>
        <p:nvSpPr>
          <p:cNvPr id="13" name="矩形: 圓角 10">
            <a:extLst>
              <a:ext uri="{FF2B5EF4-FFF2-40B4-BE49-F238E27FC236}">
                <a16:creationId xmlns:a16="http://schemas.microsoft.com/office/drawing/2014/main" id="{A49E3184-CFC5-A86A-8992-6AB2C63F1AD7}"/>
              </a:ext>
            </a:extLst>
          </p:cNvPr>
          <p:cNvSpPr/>
          <p:nvPr/>
        </p:nvSpPr>
        <p:spPr>
          <a:xfrm>
            <a:off x="8519993" y="2077327"/>
            <a:ext cx="2355533" cy="723065"/>
          </a:xfrm>
          <a:prstGeom prst="roundRect">
            <a:avLst/>
          </a:prstGeom>
          <a:solidFill>
            <a:srgbClr val="55C0C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solidFill>
                  <a:schemeClr val="tx1"/>
                </a:solidFill>
                <a:latin typeface="Times New Roman" panose="02020603050405020304" pitchFamily="18" charset="0"/>
                <a:cs typeface="Times New Roman" panose="02020603050405020304" pitchFamily="18" charset="0"/>
              </a:rPr>
              <a:t>Windows</a:t>
            </a:r>
          </a:p>
        </p:txBody>
      </p:sp>
      <p:sp>
        <p:nvSpPr>
          <p:cNvPr id="14" name="矩形: 圓角 11">
            <a:extLst>
              <a:ext uri="{FF2B5EF4-FFF2-40B4-BE49-F238E27FC236}">
                <a16:creationId xmlns:a16="http://schemas.microsoft.com/office/drawing/2014/main" id="{1B9CFDAC-FFDF-4785-B888-123705FC5F5F}"/>
              </a:ext>
            </a:extLst>
          </p:cNvPr>
          <p:cNvSpPr/>
          <p:nvPr/>
        </p:nvSpPr>
        <p:spPr>
          <a:xfrm>
            <a:off x="6348923" y="2077327"/>
            <a:ext cx="2355534" cy="723065"/>
          </a:xfrm>
          <a:prstGeom prst="roundRect">
            <a:avLst/>
          </a:prstGeom>
          <a:solidFill>
            <a:srgbClr val="52A4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400" b="1" dirty="0">
                <a:latin typeface="Times New Roman" panose="02020603050405020304" pitchFamily="18" charset="0"/>
                <a:cs typeface="Times New Roman" panose="02020603050405020304" pitchFamily="18" charset="0"/>
              </a:rPr>
              <a:t>Operating System</a:t>
            </a:r>
          </a:p>
        </p:txBody>
      </p:sp>
      <p:sp>
        <p:nvSpPr>
          <p:cNvPr id="15" name="矩形: 圓角 12">
            <a:extLst>
              <a:ext uri="{FF2B5EF4-FFF2-40B4-BE49-F238E27FC236}">
                <a16:creationId xmlns:a16="http://schemas.microsoft.com/office/drawing/2014/main" id="{9A6D91FC-D0CC-466F-C4B3-A43ADDC1A0EF}"/>
              </a:ext>
            </a:extLst>
          </p:cNvPr>
          <p:cNvSpPr/>
          <p:nvPr/>
        </p:nvSpPr>
        <p:spPr>
          <a:xfrm>
            <a:off x="8519993" y="3789356"/>
            <a:ext cx="2355532" cy="723065"/>
          </a:xfrm>
          <a:prstGeom prst="roundRect">
            <a:avLst/>
          </a:prstGeom>
          <a:solidFill>
            <a:srgbClr val="55C0C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solidFill>
                  <a:schemeClr val="tx1"/>
                </a:solidFill>
                <a:latin typeface="Times New Roman" panose="02020603050405020304" pitchFamily="18" charset="0"/>
                <a:cs typeface="Times New Roman" panose="02020603050405020304" pitchFamily="18" charset="0"/>
              </a:rPr>
              <a:t>Python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6" name="矩形: 圓角 13">
            <a:extLst>
              <a:ext uri="{FF2B5EF4-FFF2-40B4-BE49-F238E27FC236}">
                <a16:creationId xmlns:a16="http://schemas.microsoft.com/office/drawing/2014/main" id="{92C1BF07-D2D6-AA1F-4AA7-5A9E85E15C48}"/>
              </a:ext>
            </a:extLst>
          </p:cNvPr>
          <p:cNvSpPr/>
          <p:nvPr/>
        </p:nvSpPr>
        <p:spPr>
          <a:xfrm>
            <a:off x="6348923" y="3789357"/>
            <a:ext cx="2355534" cy="723065"/>
          </a:xfrm>
          <a:prstGeom prst="roundRect">
            <a:avLst/>
          </a:prstGeom>
          <a:solidFill>
            <a:srgbClr val="52A4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400" b="1">
                <a:latin typeface="Times New Roman" panose="02020603050405020304" pitchFamily="18" charset="0"/>
                <a:cs typeface="Times New Roman" panose="02020603050405020304" pitchFamily="18" charset="0"/>
              </a:rPr>
              <a:t>Code Language</a:t>
            </a:r>
            <a:endParaRPr lang="en-US" altLang="zh-TW" sz="2400" b="1" dirty="0">
              <a:latin typeface="Times New Roman" panose="02020603050405020304" pitchFamily="18" charset="0"/>
              <a:cs typeface="Times New Roman" panose="02020603050405020304" pitchFamily="18" charset="0"/>
            </a:endParaRPr>
          </a:p>
        </p:txBody>
      </p:sp>
      <p:sp>
        <p:nvSpPr>
          <p:cNvPr id="17" name="矩形: 圓角 14">
            <a:extLst>
              <a:ext uri="{FF2B5EF4-FFF2-40B4-BE49-F238E27FC236}">
                <a16:creationId xmlns:a16="http://schemas.microsoft.com/office/drawing/2014/main" id="{68396F46-F429-7954-C3ED-684D7E311AE4}"/>
              </a:ext>
            </a:extLst>
          </p:cNvPr>
          <p:cNvSpPr/>
          <p:nvPr/>
        </p:nvSpPr>
        <p:spPr>
          <a:xfrm>
            <a:off x="8519993" y="5501384"/>
            <a:ext cx="2355531" cy="723065"/>
          </a:xfrm>
          <a:prstGeom prst="roundRect">
            <a:avLst/>
          </a:prstGeom>
          <a:solidFill>
            <a:srgbClr val="55C0C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err="1">
                <a:solidFill>
                  <a:schemeClr val="tx1"/>
                </a:solidFill>
                <a:latin typeface="Times New Roman" panose="02020603050405020304" pitchFamily="18" charset="0"/>
                <a:cs typeface="Times New Roman" panose="02020603050405020304" pitchFamily="18" charset="0"/>
              </a:rPr>
              <a:t>Keras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18" name="矩形: 圓角 15">
            <a:extLst>
              <a:ext uri="{FF2B5EF4-FFF2-40B4-BE49-F238E27FC236}">
                <a16:creationId xmlns:a16="http://schemas.microsoft.com/office/drawing/2014/main" id="{FAE81476-3961-7C06-FC2C-AC6657E74399}"/>
              </a:ext>
            </a:extLst>
          </p:cNvPr>
          <p:cNvSpPr/>
          <p:nvPr/>
        </p:nvSpPr>
        <p:spPr>
          <a:xfrm>
            <a:off x="6348923" y="5501385"/>
            <a:ext cx="2355534" cy="723065"/>
          </a:xfrm>
          <a:prstGeom prst="roundRect">
            <a:avLst/>
          </a:prstGeom>
          <a:solidFill>
            <a:srgbClr val="52A4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400" b="1">
                <a:latin typeface="Times New Roman" panose="02020603050405020304" pitchFamily="18" charset="0"/>
                <a:cs typeface="Times New Roman" panose="02020603050405020304" pitchFamily="18" charset="0"/>
              </a:rPr>
              <a:t>Framework</a:t>
            </a:r>
            <a:endParaRPr lang="en-US" altLang="zh-TW"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6698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21"/>
          <p:cNvSpPr/>
          <p:nvPr/>
        </p:nvSpPr>
        <p:spPr>
          <a:xfrm>
            <a:off x="7856801" y="613704"/>
            <a:ext cx="1251762" cy="142719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7623 w 1217623"/>
              <a:gd name="connsiteY0" fmla="*/ 1390692 h 1409700"/>
              <a:gd name="connsiteX1" fmla="*/ 489374 w 1217623"/>
              <a:gd name="connsiteY1" fmla="*/ 1409700 h 1409700"/>
              <a:gd name="connsiteX2" fmla="*/ 0 w 1217623"/>
              <a:gd name="connsiteY2" fmla="*/ 0 h 1409700"/>
              <a:gd name="connsiteX3" fmla="*/ 1217623 w 1217623"/>
              <a:gd name="connsiteY3" fmla="*/ 1390692 h 1409700"/>
            </a:gdLst>
            <a:ahLst/>
            <a:cxnLst>
              <a:cxn ang="0">
                <a:pos x="connsiteX0" y="connsiteY0"/>
              </a:cxn>
              <a:cxn ang="0">
                <a:pos x="connsiteX1" y="connsiteY1"/>
              </a:cxn>
              <a:cxn ang="0">
                <a:pos x="connsiteX2" y="connsiteY2"/>
              </a:cxn>
              <a:cxn ang="0">
                <a:pos x="connsiteX3" y="connsiteY3"/>
              </a:cxn>
            </a:cxnLst>
            <a:rect l="l" t="t" r="r" b="b"/>
            <a:pathLst>
              <a:path w="1217623" h="1409700">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57832" y="615454"/>
            <a:ext cx="588769" cy="14254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88769 w 588769"/>
              <a:gd name="connsiteY0" fmla="*/ 1418467 h 1425444"/>
              <a:gd name="connsiteX1" fmla="*/ 16930 w 588769"/>
              <a:gd name="connsiteY1" fmla="*/ 1425444 h 1425444"/>
              <a:gd name="connsiteX2" fmla="*/ 0 w 588769"/>
              <a:gd name="connsiteY2" fmla="*/ 0 h 1425444"/>
              <a:gd name="connsiteX3" fmla="*/ 588769 w 588769"/>
              <a:gd name="connsiteY3" fmla="*/ 1418467 h 1425444"/>
            </a:gdLst>
            <a:ahLst/>
            <a:cxnLst>
              <a:cxn ang="0">
                <a:pos x="connsiteX0" y="connsiteY0"/>
              </a:cxn>
              <a:cxn ang="0">
                <a:pos x="connsiteX1" y="connsiteY1"/>
              </a:cxn>
              <a:cxn ang="0">
                <a:pos x="connsiteX2" y="connsiteY2"/>
              </a:cxn>
              <a:cxn ang="0">
                <a:pos x="connsiteX3" y="connsiteY3"/>
              </a:cxn>
            </a:cxnLst>
            <a:rect l="l" t="t" r="r" b="b"/>
            <a:pathLst>
              <a:path w="588769" h="1425444">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CB12293C-2570-4826-913E-F28EB67D7D3A}"/>
              </a:ext>
            </a:extLst>
          </p:cNvPr>
          <p:cNvSpPr txBox="1"/>
          <p:nvPr/>
        </p:nvSpPr>
        <p:spPr bwMode="auto">
          <a:xfrm>
            <a:off x="4789608" y="3985634"/>
            <a:ext cx="4874492"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en-US" altLang="zh-CN"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rPr>
              <a:t>Results</a:t>
            </a:r>
            <a:endParaRPr lang="zh-CN" altLang="en-US"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endParaRPr>
          </a:p>
        </p:txBody>
      </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04</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31" name="等腰三角形 30"/>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21"/>
          <p:cNvSpPr/>
          <p:nvPr/>
        </p:nvSpPr>
        <p:spPr>
          <a:xfrm rot="19016716">
            <a:off x="7438188" y="1637027"/>
            <a:ext cx="686162"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08840196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2258952"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Results(1/2)</a:t>
            </a:r>
          </a:p>
        </p:txBody>
      </p:sp>
      <p:graphicFrame>
        <p:nvGraphicFramePr>
          <p:cNvPr id="3" name="表格 9">
            <a:extLst>
              <a:ext uri="{FF2B5EF4-FFF2-40B4-BE49-F238E27FC236}">
                <a16:creationId xmlns:a16="http://schemas.microsoft.com/office/drawing/2014/main" id="{2676444B-9EAA-20C6-11C3-6C8CE6B58856}"/>
              </a:ext>
            </a:extLst>
          </p:cNvPr>
          <p:cNvGraphicFramePr>
            <a:graphicFrameLocks noGrp="1"/>
          </p:cNvGraphicFramePr>
          <p:nvPr>
            <p:extLst>
              <p:ext uri="{D42A27DB-BD31-4B8C-83A1-F6EECF244321}">
                <p14:modId xmlns:p14="http://schemas.microsoft.com/office/powerpoint/2010/main" val="227217560"/>
              </p:ext>
            </p:extLst>
          </p:nvPr>
        </p:nvGraphicFramePr>
        <p:xfrm>
          <a:off x="1441096" y="2622364"/>
          <a:ext cx="9309632" cy="3560863"/>
        </p:xfrm>
        <a:graphic>
          <a:graphicData uri="http://schemas.openxmlformats.org/drawingml/2006/table">
            <a:tbl>
              <a:tblPr firstRow="1" firstCol="1" bandRow="1">
                <a:tableStyleId>{5C22544A-7EE6-4342-B048-85BDC9FD1C3A}</a:tableStyleId>
              </a:tblPr>
              <a:tblGrid>
                <a:gridCol w="988367">
                  <a:extLst>
                    <a:ext uri="{9D8B030D-6E8A-4147-A177-3AD203B41FA5}">
                      <a16:colId xmlns:a16="http://schemas.microsoft.com/office/drawing/2014/main" val="3514309311"/>
                    </a:ext>
                  </a:extLst>
                </a:gridCol>
                <a:gridCol w="1556986">
                  <a:extLst>
                    <a:ext uri="{9D8B030D-6E8A-4147-A177-3AD203B41FA5}">
                      <a16:colId xmlns:a16="http://schemas.microsoft.com/office/drawing/2014/main" val="1436935564"/>
                    </a:ext>
                  </a:extLst>
                </a:gridCol>
                <a:gridCol w="1540381">
                  <a:extLst>
                    <a:ext uri="{9D8B030D-6E8A-4147-A177-3AD203B41FA5}">
                      <a16:colId xmlns:a16="http://schemas.microsoft.com/office/drawing/2014/main" val="1254204624"/>
                    </a:ext>
                  </a:extLst>
                </a:gridCol>
                <a:gridCol w="1616920">
                  <a:extLst>
                    <a:ext uri="{9D8B030D-6E8A-4147-A177-3AD203B41FA5}">
                      <a16:colId xmlns:a16="http://schemas.microsoft.com/office/drawing/2014/main" val="3969829438"/>
                    </a:ext>
                  </a:extLst>
                </a:gridCol>
                <a:gridCol w="1402225">
                  <a:extLst>
                    <a:ext uri="{9D8B030D-6E8A-4147-A177-3AD203B41FA5}">
                      <a16:colId xmlns:a16="http://schemas.microsoft.com/office/drawing/2014/main" val="1993930626"/>
                    </a:ext>
                  </a:extLst>
                </a:gridCol>
                <a:gridCol w="2204753">
                  <a:extLst>
                    <a:ext uri="{9D8B030D-6E8A-4147-A177-3AD203B41FA5}">
                      <a16:colId xmlns:a16="http://schemas.microsoft.com/office/drawing/2014/main" val="2969278980"/>
                    </a:ext>
                  </a:extLst>
                </a:gridCol>
              </a:tblGrid>
              <a:tr h="314691">
                <a:tc>
                  <a:txBody>
                    <a:bodyPr/>
                    <a:lstStyle/>
                    <a:p>
                      <a:pPr indent="128270" algn="ctr">
                        <a:lnSpc>
                          <a:spcPct val="105000"/>
                        </a:lnSpc>
                        <a:spcAft>
                          <a:spcPts val="0"/>
                        </a:spcAft>
                      </a:pPr>
                      <a:r>
                        <a:rPr lang="en-US" sz="2000">
                          <a:effectLst/>
                          <a:latin typeface="Times New Roman" panose="02020603050405020304" pitchFamily="18" charset="0"/>
                          <a:cs typeface="Times New Roman" panose="02020603050405020304" pitchFamily="18" charset="0"/>
                        </a:rPr>
                        <a:t> </a:t>
                      </a:r>
                      <a:endParaRPr lang="zh-TW" sz="20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gridSpan="5">
                  <a:txBody>
                    <a:bodyPr/>
                    <a:lstStyle/>
                    <a:p>
                      <a:pPr algn="ctr">
                        <a:spcAft>
                          <a:spcPts val="0"/>
                        </a:spcAft>
                      </a:pPr>
                      <a:r>
                        <a:rPr lang="en-US" sz="2000" cap="small" dirty="0">
                          <a:effectLst/>
                          <a:latin typeface="Times New Roman" panose="02020603050405020304" pitchFamily="18" charset="0"/>
                          <a:cs typeface="Times New Roman" panose="02020603050405020304" pitchFamily="18" charset="0"/>
                        </a:rPr>
                        <a:t>Confusion Matrix Table</a:t>
                      </a:r>
                      <a:endParaRPr lang="zh-TW" sz="2000" cap="small"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825083742"/>
                  </a:ext>
                </a:extLst>
              </a:tr>
              <a:tr h="309250">
                <a:tc>
                  <a:txBody>
                    <a:bodyPr/>
                    <a:lstStyle/>
                    <a:p>
                      <a:pPr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 </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gridSpan="4">
                  <a:txBody>
                    <a:bodyPr/>
                    <a:lstStyle/>
                    <a:p>
                      <a:pPr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Ground Truth</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pPr indent="128270" algn="ctr">
                        <a:lnSpc>
                          <a:spcPct val="105000"/>
                        </a:lnSpc>
                        <a:spcAft>
                          <a:spcPts val="0"/>
                        </a:spcAft>
                      </a:pP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sz="2000">
                          <a:effectLst/>
                          <a:latin typeface="Times New Roman" panose="02020603050405020304" pitchFamily="18" charset="0"/>
                          <a:cs typeface="Times New Roman" panose="02020603050405020304" pitchFamily="18" charset="0"/>
                        </a:rPr>
                        <a:t>Evaluation</a:t>
                      </a:r>
                      <a:endParaRPr lang="zh-TW" sz="20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67757376"/>
                  </a:ext>
                </a:extLst>
              </a:tr>
              <a:tr h="639676">
                <a:tc rowSpan="4">
                  <a:txBody>
                    <a:bodyPr/>
                    <a:lstStyle/>
                    <a:p>
                      <a:pPr marR="71755"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Predicted</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vert="vert270" anchor="ctr"/>
                </a:tc>
                <a:tc>
                  <a:txBody>
                    <a:bodyPr/>
                    <a:lstStyle/>
                    <a:p>
                      <a:pPr indent="128270" algn="ctr">
                        <a:lnSpc>
                          <a:spcPct val="105000"/>
                        </a:lnSpc>
                        <a:spcAft>
                          <a:spcPts val="0"/>
                        </a:spcAft>
                      </a:pP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Beau’s lines</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Terry’s nails</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Clubbing</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rowSpan="4">
                  <a:txBody>
                    <a:bodyPr/>
                    <a:lstStyle/>
                    <a:p>
                      <a:pPr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Accuracy</a:t>
                      </a:r>
                      <a:endParaRPr lang="zh-TW" sz="2000" dirty="0">
                        <a:effectLst/>
                        <a:latin typeface="Times New Roman" panose="02020603050405020304" pitchFamily="18" charset="0"/>
                        <a:cs typeface="Times New Roman" panose="02020603050405020304" pitchFamily="18" charset="0"/>
                      </a:endParaRPr>
                    </a:p>
                    <a:p>
                      <a:pPr indent="128270" algn="ctr">
                        <a:lnSpc>
                          <a:spcPct val="105000"/>
                        </a:lnSpc>
                        <a:spcAft>
                          <a:spcPts val="0"/>
                        </a:spcAft>
                      </a:pPr>
                      <a:r>
                        <a:rPr lang="en-US" sz="2000" dirty="0">
                          <a:solidFill>
                            <a:srgbClr val="FF0000"/>
                          </a:solidFill>
                          <a:effectLst/>
                          <a:latin typeface="Times New Roman" panose="02020603050405020304" pitchFamily="18" charset="0"/>
                          <a:cs typeface="Times New Roman" panose="02020603050405020304" pitchFamily="18" charset="0"/>
                        </a:rPr>
                        <a:t>86.67%</a:t>
                      </a:r>
                      <a:endParaRPr lang="zh-TW" sz="2000" dirty="0">
                        <a:solidFill>
                          <a:srgbClr val="FF0000"/>
                        </a:solidFill>
                        <a:effectLst/>
                        <a:latin typeface="Times New Roman" panose="02020603050405020304" pitchFamily="18" charset="0"/>
                        <a:cs typeface="Times New Roman" panose="02020603050405020304" pitchFamily="18" charset="0"/>
                      </a:endParaRPr>
                    </a:p>
                    <a:p>
                      <a:pPr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Sensitivity</a:t>
                      </a:r>
                      <a:endParaRPr lang="zh-TW" sz="2000" dirty="0">
                        <a:effectLst/>
                        <a:latin typeface="Times New Roman" panose="02020603050405020304" pitchFamily="18" charset="0"/>
                        <a:cs typeface="Times New Roman" panose="02020603050405020304" pitchFamily="18" charset="0"/>
                      </a:endParaRPr>
                    </a:p>
                    <a:p>
                      <a:pPr marL="0" indent="128270" algn="ctr" defTabSz="914400" rtl="0" eaLnBrk="1" latinLnBrk="0" hangingPunct="1">
                        <a:lnSpc>
                          <a:spcPct val="105000"/>
                        </a:lnSpc>
                        <a:spcAft>
                          <a:spcPts val="0"/>
                        </a:spcAft>
                      </a:pPr>
                      <a:r>
                        <a:rPr lang="en-US" sz="2000" kern="1200" dirty="0">
                          <a:solidFill>
                            <a:srgbClr val="FF0000"/>
                          </a:solidFill>
                          <a:effectLst/>
                          <a:latin typeface="Times New Roman" panose="02020603050405020304" pitchFamily="18" charset="0"/>
                          <a:ea typeface="+mn-ea"/>
                          <a:cs typeface="Times New Roman" panose="02020603050405020304" pitchFamily="18" charset="0"/>
                        </a:rPr>
                        <a:t>86.67%</a:t>
                      </a:r>
                      <a:endParaRPr lang="zh-TW" altLang="en-US" sz="2000" kern="1200" dirty="0">
                        <a:solidFill>
                          <a:srgbClr val="FF0000"/>
                        </a:solidFill>
                        <a:effectLst/>
                        <a:latin typeface="Times New Roman" panose="02020603050405020304" pitchFamily="18" charset="0"/>
                        <a:ea typeface="+mn-ea"/>
                        <a:cs typeface="Times New Roman" panose="02020603050405020304" pitchFamily="18" charset="0"/>
                      </a:endParaRPr>
                    </a:p>
                    <a:p>
                      <a:pPr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Specificity</a:t>
                      </a:r>
                      <a:endParaRPr lang="zh-TW" sz="2000" dirty="0">
                        <a:effectLst/>
                        <a:latin typeface="Times New Roman" panose="02020603050405020304" pitchFamily="18" charset="0"/>
                        <a:cs typeface="Times New Roman" panose="02020603050405020304" pitchFamily="18" charset="0"/>
                      </a:endParaRPr>
                    </a:p>
                    <a:p>
                      <a:pPr marL="0" indent="128270" algn="ctr" defTabSz="914400" rtl="0" eaLnBrk="1" latinLnBrk="0" hangingPunct="1">
                        <a:lnSpc>
                          <a:spcPct val="105000"/>
                        </a:lnSpc>
                        <a:spcAft>
                          <a:spcPts val="0"/>
                        </a:spcAft>
                      </a:pPr>
                      <a:r>
                        <a:rPr lang="en-US" sz="2000" kern="1200" dirty="0">
                          <a:solidFill>
                            <a:srgbClr val="FF0000"/>
                          </a:solidFill>
                          <a:effectLst/>
                          <a:latin typeface="Times New Roman" panose="02020603050405020304" pitchFamily="18" charset="0"/>
                          <a:ea typeface="+mn-ea"/>
                          <a:cs typeface="Times New Roman" panose="02020603050405020304" pitchFamily="18" charset="0"/>
                        </a:rPr>
                        <a:t>86.67%</a:t>
                      </a:r>
                      <a:endParaRPr lang="zh-TW" altLang="en-US" sz="2000" kern="1200" dirty="0">
                        <a:solidFill>
                          <a:srgbClr val="FF0000"/>
                        </a:solidFill>
                        <a:effectLst/>
                        <a:latin typeface="Times New Roman" panose="02020603050405020304" pitchFamily="18" charset="0"/>
                        <a:ea typeface="+mn-ea"/>
                        <a:cs typeface="Times New Roman" panose="02020603050405020304" pitchFamily="18" charset="0"/>
                      </a:endParaRPr>
                    </a:p>
                    <a:p>
                      <a:pPr indent="128270" algn="ctr">
                        <a:lnSpc>
                          <a:spcPct val="105000"/>
                        </a:lnSpc>
                        <a:spcAft>
                          <a:spcPts val="0"/>
                        </a:spcAft>
                      </a:pPr>
                      <a:r>
                        <a:rPr lang="en-US" sz="2000" dirty="0">
                          <a:effectLst/>
                          <a:latin typeface="Times New Roman" panose="02020603050405020304" pitchFamily="18" charset="0"/>
                          <a:cs typeface="Times New Roman" panose="02020603050405020304" pitchFamily="18" charset="0"/>
                        </a:rPr>
                        <a:t>Precision</a:t>
                      </a:r>
                      <a:endParaRPr lang="zh-TW" sz="2000" dirty="0">
                        <a:effectLst/>
                        <a:latin typeface="Times New Roman" panose="02020603050405020304" pitchFamily="18" charset="0"/>
                        <a:cs typeface="Times New Roman" panose="02020603050405020304" pitchFamily="18" charset="0"/>
                      </a:endParaRPr>
                    </a:p>
                    <a:p>
                      <a:pPr marL="0" indent="128270" algn="ctr" defTabSz="914400" rtl="0" eaLnBrk="1" latinLnBrk="0" hangingPunct="1">
                        <a:lnSpc>
                          <a:spcPct val="105000"/>
                        </a:lnSpc>
                        <a:spcAft>
                          <a:spcPts val="0"/>
                        </a:spcAft>
                      </a:pPr>
                      <a:r>
                        <a:rPr lang="en-US" sz="2000" kern="1200" dirty="0">
                          <a:solidFill>
                            <a:srgbClr val="FF0000"/>
                          </a:solidFill>
                          <a:effectLst/>
                          <a:latin typeface="Times New Roman" panose="02020603050405020304" pitchFamily="18" charset="0"/>
                          <a:ea typeface="+mn-ea"/>
                          <a:cs typeface="Times New Roman" panose="02020603050405020304" pitchFamily="18" charset="0"/>
                        </a:rPr>
                        <a:t>88.60%</a:t>
                      </a:r>
                      <a:endParaRPr lang="zh-TW" altLang="en-US" sz="2000" kern="1200" dirty="0">
                        <a:solidFill>
                          <a:srgbClr val="FF0000"/>
                        </a:solidFill>
                        <a:effectLst/>
                        <a:latin typeface="Times New Roman" panose="02020603050405020304" pitchFamily="18"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141360306"/>
                  </a:ext>
                </a:extLst>
              </a:tr>
              <a:tr h="639676">
                <a:tc vMerge="1">
                  <a:txBody>
                    <a:bodyPr/>
                    <a:lstStyle/>
                    <a:p>
                      <a:endParaRPr lang="zh-TW" altLang="en-US"/>
                    </a:p>
                  </a:txBody>
                  <a:tcPr/>
                </a:tc>
                <a:tc>
                  <a:txBody>
                    <a:bodyPr/>
                    <a:lstStyle/>
                    <a:p>
                      <a:pPr marL="0" marR="0" lvl="0" indent="128270" algn="ctr" defTabSz="914400" rtl="0" eaLnBrk="1" fontAlgn="auto" latinLnBrk="0" hangingPunct="1">
                        <a:lnSpc>
                          <a:spcPct val="105000"/>
                        </a:lnSpc>
                        <a:spcBef>
                          <a:spcPts val="0"/>
                        </a:spcBef>
                        <a:spcAft>
                          <a:spcPts val="0"/>
                        </a:spcAft>
                        <a:buClrTx/>
                        <a:buSzTx/>
                        <a:buFontTx/>
                        <a:buNone/>
                        <a:tabLst/>
                        <a:defRPr/>
                      </a:pPr>
                      <a:r>
                        <a:rPr lang="en-US" sz="2000" dirty="0">
                          <a:effectLst/>
                          <a:latin typeface="Times New Roman" panose="02020603050405020304" pitchFamily="18" charset="0"/>
                          <a:cs typeface="Times New Roman" panose="02020603050405020304" pitchFamily="18" charset="0"/>
                        </a:rPr>
                        <a:t>Beau’s lines</a:t>
                      </a:r>
                      <a:endParaRPr lang="zh-TW" altLang="en-US"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14720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dirty="0"/>
                    </a:p>
                  </a:txBody>
                  <a:tcPr/>
                </a:tc>
                <a:extLst>
                  <a:ext uri="{0D108BD9-81ED-4DB2-BD59-A6C34878D82A}">
                    <a16:rowId xmlns:a16="http://schemas.microsoft.com/office/drawing/2014/main" val="1494337806"/>
                  </a:ext>
                </a:extLst>
              </a:tr>
              <a:tr h="639676">
                <a:tc vMerge="1">
                  <a:txBody>
                    <a:bodyPr/>
                    <a:lstStyle/>
                    <a:p>
                      <a:endParaRPr lang="zh-TW" altLang="en-US"/>
                    </a:p>
                  </a:txBody>
                  <a:tcP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Terry’s nails</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1840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14720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3887482990"/>
                  </a:ext>
                </a:extLst>
              </a:tr>
              <a:tr h="703203">
                <a:tc vMerge="1">
                  <a:txBody>
                    <a:bodyPr/>
                    <a:lstStyle/>
                    <a:p>
                      <a:endParaRPr lang="zh-TW" altLang="en-US"/>
                    </a:p>
                  </a:txBody>
                  <a:tcP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Clubbing</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1840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3680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a:txBody>
                    <a:bodyPr/>
                    <a:lstStyle/>
                    <a:p>
                      <a:pPr indent="128270" algn="ctr">
                        <a:lnSpc>
                          <a:spcPct val="105000"/>
                        </a:lnSpc>
                        <a:spcAft>
                          <a:spcPts val="0"/>
                        </a:spcAf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18400</a:t>
                      </a: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nchor="ctr"/>
                </a:tc>
                <a:tc vMerge="1">
                  <a:txBody>
                    <a:bodyPr/>
                    <a:lstStyle/>
                    <a:p>
                      <a:endParaRPr lang="zh-TW" altLang="en-US"/>
                    </a:p>
                  </a:txBody>
                  <a:tcPr/>
                </a:tc>
                <a:extLst>
                  <a:ext uri="{0D108BD9-81ED-4DB2-BD59-A6C34878D82A}">
                    <a16:rowId xmlns:a16="http://schemas.microsoft.com/office/drawing/2014/main" val="3753180588"/>
                  </a:ext>
                </a:extLst>
              </a:tr>
              <a:tr h="314691">
                <a:tc gridSpan="6">
                  <a:txBody>
                    <a:bodyPr/>
                    <a:lstStyle/>
                    <a:p>
                      <a:pPr algn="just">
                        <a:spcBef>
                          <a:spcPts val="100"/>
                        </a:spcBef>
                        <a:spcAft>
                          <a:spcPts val="0"/>
                        </a:spcAft>
                      </a:pPr>
                      <a:endParaRPr 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77393081"/>
                  </a:ext>
                </a:extLst>
              </a:tr>
            </a:tbl>
          </a:graphicData>
        </a:graphic>
      </p:graphicFrame>
      <p:sp>
        <p:nvSpPr>
          <p:cNvPr id="4" name="文字方塊 56">
            <a:extLst>
              <a:ext uri="{FF2B5EF4-FFF2-40B4-BE49-F238E27FC236}">
                <a16:creationId xmlns:a16="http://schemas.microsoft.com/office/drawing/2014/main" id="{B15CBF31-AC93-4A6A-35C6-C72104335468}"/>
              </a:ext>
            </a:extLst>
          </p:cNvPr>
          <p:cNvSpPr txBox="1"/>
          <p:nvPr/>
        </p:nvSpPr>
        <p:spPr>
          <a:xfrm>
            <a:off x="909884" y="2121137"/>
            <a:ext cx="11082247" cy="400110"/>
          </a:xfrm>
          <a:prstGeom prst="rect">
            <a:avLst/>
          </a:prstGeom>
          <a:noFill/>
        </p:spPr>
        <p:txBody>
          <a:bodyPr wrap="square" rtlCol="0">
            <a:spAutoFit/>
          </a:bodyPr>
          <a:lstStyle/>
          <a:p>
            <a:pPr marL="342900" indent="-342900" algn="just">
              <a:spcAft>
                <a:spcPts val="1800"/>
              </a:spcAft>
              <a:buClr>
                <a:schemeClr val="tx1"/>
              </a:buClr>
              <a:buFont typeface="Wingdings" panose="05000000000000000000" pitchFamily="2" charset="2"/>
              <a:buChar char="Ø"/>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After training AWA, we evaluated the performance by the confusion matrix</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Oval 13">
            <a:extLst>
              <a:ext uri="{FF2B5EF4-FFF2-40B4-BE49-F238E27FC236}">
                <a16:creationId xmlns:a16="http://schemas.microsoft.com/office/drawing/2014/main" id="{E62A033E-958A-1AB9-F693-D3F2D4403DE6}"/>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7" name="文字方塊 47">
            <a:extLst>
              <a:ext uri="{FF2B5EF4-FFF2-40B4-BE49-F238E27FC236}">
                <a16:creationId xmlns:a16="http://schemas.microsoft.com/office/drawing/2014/main" id="{FDE60375-3BCD-25DC-18FC-4ACC6D1711F0}"/>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16</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55979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931030" cy="2939266"/>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training accuracy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was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97.50%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and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testing accuracy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was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86.67%</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914400" lvl="1" indent="-457200" algn="just">
              <a:spcAft>
                <a:spcPts val="1800"/>
              </a:spcAft>
              <a:buClr>
                <a:prstClr val="black"/>
              </a:buClr>
              <a:buFont typeface="Wingdings" panose="05000000000000000000" pitchFamily="2" charset="2"/>
              <a:buChar char="ü"/>
              <a:defRPr/>
            </a:pP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Batch size was 22, epoch value was 230, learning rate was 0.001.</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Beau’s lines and Terry’s nails are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more likely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to be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inaccurately classified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compared to clubbing.</a:t>
            </a:r>
          </a:p>
          <a:p>
            <a:pPr marL="914400" lvl="1" indent="-457200" algn="just">
              <a:spcAft>
                <a:spcPts val="1800"/>
              </a:spcAft>
              <a:buClr>
                <a:prstClr val="black"/>
              </a:buClr>
              <a:buFont typeface="Wingdings" panose="05000000000000000000" pitchFamily="2" charset="2"/>
              <a:buChar char="ü"/>
              <a:defRPr/>
            </a:pP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This may be due to </a:t>
            </a:r>
            <a:r>
              <a:rPr 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low resolution </a:t>
            </a: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of misclassified images or the presence of </a:t>
            </a:r>
            <a:r>
              <a:rPr 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more than one</a:t>
            </a:r>
            <a:r>
              <a:rPr 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nail.</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2258952"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Results(2/2)</a:t>
            </a:r>
          </a:p>
        </p:txBody>
      </p:sp>
      <p:sp>
        <p:nvSpPr>
          <p:cNvPr id="2" name="Oval 13">
            <a:extLst>
              <a:ext uri="{FF2B5EF4-FFF2-40B4-BE49-F238E27FC236}">
                <a16:creationId xmlns:a16="http://schemas.microsoft.com/office/drawing/2014/main" id="{6F795C45-3D3B-9CF0-562E-FA9512E6FF40}"/>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3" name="文字方塊 47">
            <a:extLst>
              <a:ext uri="{FF2B5EF4-FFF2-40B4-BE49-F238E27FC236}">
                <a16:creationId xmlns:a16="http://schemas.microsoft.com/office/drawing/2014/main" id="{83C60192-DA4E-31CF-CBB6-EEF0335411CF}"/>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17</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707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282880" y="2074783"/>
            <a:ext cx="9931030" cy="2708434"/>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 the final result, the accuracy, sensitivity, and specificity of nail disease classification is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86.67%</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respectively, while the precision is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88.60%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 the confusion matrix, we found that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precision</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index of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Beau’s lines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100%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which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increases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overall precision</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percentage.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Images were often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classified inaccurately</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because of the existence of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more than one nail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per image or due to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darker lighting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and low resolution. </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2829621"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Discussion(1/2)</a:t>
            </a:r>
          </a:p>
        </p:txBody>
      </p:sp>
      <p:sp>
        <p:nvSpPr>
          <p:cNvPr id="2" name="Oval 13">
            <a:extLst>
              <a:ext uri="{FF2B5EF4-FFF2-40B4-BE49-F238E27FC236}">
                <a16:creationId xmlns:a16="http://schemas.microsoft.com/office/drawing/2014/main" id="{6F795C45-3D3B-9CF0-562E-FA9512E6FF40}"/>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3" name="文字方塊 47">
            <a:extLst>
              <a:ext uri="{FF2B5EF4-FFF2-40B4-BE49-F238E27FC236}">
                <a16:creationId xmlns:a16="http://schemas.microsoft.com/office/drawing/2014/main" id="{83C60192-DA4E-31CF-CBB6-EEF0335411CF}"/>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18</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87825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282880" y="2186675"/>
            <a:ext cx="9931030" cy="3631763"/>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We found that Terry’s nails was misclassified as clubbing. A probable reason is that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white spots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of the nail that characterize Terry’s nails were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mistaken</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as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reflection</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that clubbing images often have.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 accuracy percentage of clubbing is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100%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It is the best identified of the three categories. A probable reason is that the straightening of the angle between the nail and nail bed that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characterizes clubbing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is very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obvious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and it has very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distinct characteristics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 use of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AWA</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is also shown to have a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higher classification accuracy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than just </a:t>
            </a:r>
            <a:r>
              <a:rPr lang="en-US" altLang="zh-TW" sz="2000" dirty="0" err="1">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AlexNet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alone. When we tested </a:t>
            </a:r>
            <a:r>
              <a:rPr lang="en-US" altLang="zh-TW" sz="2000" dirty="0" err="1">
                <a:latin typeface="Times New Roman" panose="02020603050405020304" pitchFamily="18" charset="0"/>
                <a:ea typeface="標楷體" panose="03000509000000000000" pitchFamily="65" charset="-120"/>
                <a:cs typeface="Times New Roman" panose="02020603050405020304" pitchFamily="18" charset="0"/>
              </a:rPr>
              <a:t>AlexNet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it only achieved an accuracy of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83.0%</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This shows that the accuracy is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improved</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with AWA.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2829621"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Discussion(2/2)</a:t>
            </a:r>
          </a:p>
        </p:txBody>
      </p:sp>
      <p:sp>
        <p:nvSpPr>
          <p:cNvPr id="2" name="Oval 13">
            <a:extLst>
              <a:ext uri="{FF2B5EF4-FFF2-40B4-BE49-F238E27FC236}">
                <a16:creationId xmlns:a16="http://schemas.microsoft.com/office/drawing/2014/main" id="{6F795C45-3D3B-9CF0-562E-FA9512E6FF40}"/>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3" name="文字方塊 47">
            <a:extLst>
              <a:ext uri="{FF2B5EF4-FFF2-40B4-BE49-F238E27FC236}">
                <a16:creationId xmlns:a16="http://schemas.microsoft.com/office/drawing/2014/main" id="{83C60192-DA4E-31CF-CBB6-EEF0335411CF}"/>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19</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52285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21"/>
          <p:cNvSpPr/>
          <p:nvPr/>
        </p:nvSpPr>
        <p:spPr>
          <a:xfrm>
            <a:off x="7856801" y="613704"/>
            <a:ext cx="1251762" cy="142719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7623 w 1217623"/>
              <a:gd name="connsiteY0" fmla="*/ 1390692 h 1409700"/>
              <a:gd name="connsiteX1" fmla="*/ 489374 w 1217623"/>
              <a:gd name="connsiteY1" fmla="*/ 1409700 h 1409700"/>
              <a:gd name="connsiteX2" fmla="*/ 0 w 1217623"/>
              <a:gd name="connsiteY2" fmla="*/ 0 h 1409700"/>
              <a:gd name="connsiteX3" fmla="*/ 1217623 w 1217623"/>
              <a:gd name="connsiteY3" fmla="*/ 1390692 h 1409700"/>
            </a:gdLst>
            <a:ahLst/>
            <a:cxnLst>
              <a:cxn ang="0">
                <a:pos x="connsiteX0" y="connsiteY0"/>
              </a:cxn>
              <a:cxn ang="0">
                <a:pos x="connsiteX1" y="connsiteY1"/>
              </a:cxn>
              <a:cxn ang="0">
                <a:pos x="connsiteX2" y="connsiteY2"/>
              </a:cxn>
              <a:cxn ang="0">
                <a:pos x="connsiteX3" y="connsiteY3"/>
              </a:cxn>
            </a:cxnLst>
            <a:rect l="l" t="t" r="r" b="b"/>
            <a:pathLst>
              <a:path w="1217623" h="1409700">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57832" y="615454"/>
            <a:ext cx="588769" cy="14254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88769 w 588769"/>
              <a:gd name="connsiteY0" fmla="*/ 1418467 h 1425444"/>
              <a:gd name="connsiteX1" fmla="*/ 16930 w 588769"/>
              <a:gd name="connsiteY1" fmla="*/ 1425444 h 1425444"/>
              <a:gd name="connsiteX2" fmla="*/ 0 w 588769"/>
              <a:gd name="connsiteY2" fmla="*/ 0 h 1425444"/>
              <a:gd name="connsiteX3" fmla="*/ 588769 w 588769"/>
              <a:gd name="connsiteY3" fmla="*/ 1418467 h 1425444"/>
            </a:gdLst>
            <a:ahLst/>
            <a:cxnLst>
              <a:cxn ang="0">
                <a:pos x="connsiteX0" y="connsiteY0"/>
              </a:cxn>
              <a:cxn ang="0">
                <a:pos x="connsiteX1" y="connsiteY1"/>
              </a:cxn>
              <a:cxn ang="0">
                <a:pos x="connsiteX2" y="connsiteY2"/>
              </a:cxn>
              <a:cxn ang="0">
                <a:pos x="connsiteX3" y="connsiteY3"/>
              </a:cxn>
            </a:cxnLst>
            <a:rect l="l" t="t" r="r" b="b"/>
            <a:pathLst>
              <a:path w="588769" h="1425444">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CB12293C-2570-4826-913E-F28EB67D7D3A}"/>
              </a:ext>
            </a:extLst>
          </p:cNvPr>
          <p:cNvSpPr txBox="1"/>
          <p:nvPr/>
        </p:nvSpPr>
        <p:spPr bwMode="auto">
          <a:xfrm>
            <a:off x="4789608" y="3985634"/>
            <a:ext cx="4874492"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en-US" altLang="zh-CN"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rPr>
              <a:t>Conclusion</a:t>
            </a:r>
            <a:endParaRPr lang="zh-CN" altLang="en-US"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endParaRPr>
          </a:p>
        </p:txBody>
      </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05</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31" name="等腰三角形 30"/>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21"/>
          <p:cNvSpPr/>
          <p:nvPr/>
        </p:nvSpPr>
        <p:spPr>
          <a:xfrm rot="19016716">
            <a:off x="7438188" y="1637027"/>
            <a:ext cx="686162"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4800021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803484" cy="2708434"/>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Using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AWA</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can focus on the less noticeable features of nails that define three nail diseases, which achieves better results than just </a:t>
            </a:r>
            <a:r>
              <a:rPr lang="en-US" altLang="zh-TW" sz="2000" dirty="0" err="1">
                <a:latin typeface="Times New Roman" panose="02020603050405020304" pitchFamily="18" charset="0"/>
                <a:ea typeface="標楷體" panose="03000509000000000000" pitchFamily="65" charset="-120"/>
                <a:cs typeface="Times New Roman" panose="02020603050405020304" pitchFamily="18" charset="0"/>
              </a:rPr>
              <a:t>AlexNet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An accuracy of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86.67%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was reached, which is an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improvement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endParaRPr 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just">
              <a:spcAft>
                <a:spcPts val="1800"/>
              </a:spcAft>
              <a:buClr>
                <a:prstClr val="black"/>
              </a:buClr>
              <a:buFont typeface="Wingdings" panose="05000000000000000000" pitchFamily="2" charset="2"/>
              <a:buChar char="Ø"/>
              <a:defRPr/>
            </a:pPr>
            <a:r>
              <a:rPr lang="en-US" sz="2000" dirty="0">
                <a:solidFill>
                  <a:srgbClr val="000000"/>
                </a:solidFill>
                <a:latin typeface="Times New Roman" panose="02020603050405020304" pitchFamily="18" charset="0"/>
              </a:rPr>
              <a:t>In the future, we hope to </a:t>
            </a:r>
            <a:r>
              <a:rPr lang="en-US" sz="2000" dirty="0">
                <a:solidFill>
                  <a:schemeClr val="accent5"/>
                </a:solidFill>
                <a:latin typeface="Times New Roman" panose="02020603050405020304" pitchFamily="18" charset="0"/>
              </a:rPr>
              <a:t>improve</a:t>
            </a:r>
            <a:r>
              <a:rPr lang="en-US" sz="2000" dirty="0">
                <a:solidFill>
                  <a:srgbClr val="000000"/>
                </a:solidFill>
                <a:latin typeface="Times New Roman" panose="02020603050405020304" pitchFamily="18" charset="0"/>
              </a:rPr>
              <a:t> the </a:t>
            </a:r>
            <a:r>
              <a:rPr lang="en-US" sz="2000" dirty="0">
                <a:solidFill>
                  <a:srgbClr val="FF0000"/>
                </a:solidFill>
                <a:latin typeface="Times New Roman" panose="02020603050405020304" pitchFamily="18" charset="0"/>
              </a:rPr>
              <a:t>accuracy</a:t>
            </a:r>
            <a:r>
              <a:rPr lang="en-US" sz="2000" dirty="0">
                <a:solidFill>
                  <a:srgbClr val="000000"/>
                </a:solidFill>
                <a:latin typeface="Times New Roman" panose="02020603050405020304" pitchFamily="18" charset="0"/>
              </a:rPr>
              <a:t> and </a:t>
            </a:r>
            <a:r>
              <a:rPr lang="en-US" sz="2000" dirty="0">
                <a:solidFill>
                  <a:schemeClr val="accent5"/>
                </a:solidFill>
                <a:latin typeface="Times New Roman" panose="02020603050405020304" pitchFamily="18" charset="0"/>
              </a:rPr>
              <a:t>classify</a:t>
            </a:r>
            <a:r>
              <a:rPr lang="en-US" sz="2000" dirty="0">
                <a:solidFill>
                  <a:srgbClr val="000000"/>
                </a:solidFill>
                <a:latin typeface="Times New Roman" panose="02020603050405020304" pitchFamily="18" charset="0"/>
              </a:rPr>
              <a:t> more </a:t>
            </a:r>
            <a:r>
              <a:rPr lang="en-US" sz="2000" dirty="0">
                <a:solidFill>
                  <a:srgbClr val="FF0000"/>
                </a:solidFill>
                <a:latin typeface="Times New Roman" panose="02020603050405020304" pitchFamily="18" charset="0"/>
              </a:rPr>
              <a:t>categories</a:t>
            </a:r>
            <a:r>
              <a:rPr lang="en-US" sz="2000" dirty="0">
                <a:solidFill>
                  <a:srgbClr val="000000"/>
                </a:solidFill>
                <a:latin typeface="Times New Roman" panose="02020603050405020304" pitchFamily="18" charset="0"/>
              </a:rPr>
              <a:t> of nail diseases which will assist doctors in diagnosis of nail diseases, leading to earlier diagnosis of any severe diseases associated. </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2145139"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Conclusion</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2" name="Oval 13">
            <a:extLst>
              <a:ext uri="{FF2B5EF4-FFF2-40B4-BE49-F238E27FC236}">
                <a16:creationId xmlns:a16="http://schemas.microsoft.com/office/drawing/2014/main" id="{52C3A66F-3E27-2019-DC68-5483BEC63603}"/>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3" name="文字方塊 47">
            <a:extLst>
              <a:ext uri="{FF2B5EF4-FFF2-40B4-BE49-F238E27FC236}">
                <a16:creationId xmlns:a16="http://schemas.microsoft.com/office/drawing/2014/main" id="{5C78FF44-3AC6-7602-7ACA-9CE3BA8E531A}"/>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20</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4873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等腰三角形 21"/>
          <p:cNvSpPr/>
          <p:nvPr/>
        </p:nvSpPr>
        <p:spPr>
          <a:xfrm>
            <a:off x="10881363" y="228730"/>
            <a:ext cx="972984" cy="2397095"/>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1857239"/>
              <a:gd name="connsiteY0" fmla="*/ 666791 h 1558058"/>
              <a:gd name="connsiteX1" fmla="*/ 1702129 w 1857239"/>
              <a:gd name="connsiteY1" fmla="*/ 0 h 1558058"/>
              <a:gd name="connsiteX2" fmla="*/ 1857239 w 1857239"/>
              <a:gd name="connsiteY2" fmla="*/ 1558058 h 1558058"/>
              <a:gd name="connsiteX3" fmla="*/ 0 w 1857239"/>
              <a:gd name="connsiteY3" fmla="*/ 666791 h 1558058"/>
              <a:gd name="connsiteX0" fmla="*/ 0 w 972984"/>
              <a:gd name="connsiteY0" fmla="*/ 495969 h 1558058"/>
              <a:gd name="connsiteX1" fmla="*/ 817874 w 972984"/>
              <a:gd name="connsiteY1" fmla="*/ 0 h 1558058"/>
              <a:gd name="connsiteX2" fmla="*/ 972984 w 972984"/>
              <a:gd name="connsiteY2" fmla="*/ 1558058 h 1558058"/>
              <a:gd name="connsiteX3" fmla="*/ 0 w 972984"/>
              <a:gd name="connsiteY3" fmla="*/ 495969 h 1558058"/>
              <a:gd name="connsiteX0" fmla="*/ 0 w 972984"/>
              <a:gd name="connsiteY0" fmla="*/ 812492 h 1874581"/>
              <a:gd name="connsiteX1" fmla="*/ 345601 w 972984"/>
              <a:gd name="connsiteY1" fmla="*/ 0 h 1874581"/>
              <a:gd name="connsiteX2" fmla="*/ 972984 w 972984"/>
              <a:gd name="connsiteY2" fmla="*/ 1874581 h 1874581"/>
              <a:gd name="connsiteX3" fmla="*/ 0 w 972984"/>
              <a:gd name="connsiteY3" fmla="*/ 812492 h 1874581"/>
              <a:gd name="connsiteX0" fmla="*/ 0 w 972984"/>
              <a:gd name="connsiteY0" fmla="*/ 1335006 h 2397095"/>
              <a:gd name="connsiteX1" fmla="*/ 54198 w 972984"/>
              <a:gd name="connsiteY1" fmla="*/ 0 h 2397095"/>
              <a:gd name="connsiteX2" fmla="*/ 972984 w 972984"/>
              <a:gd name="connsiteY2" fmla="*/ 2397095 h 2397095"/>
              <a:gd name="connsiteX3" fmla="*/ 0 w 972984"/>
              <a:gd name="connsiteY3" fmla="*/ 1335006 h 2397095"/>
            </a:gdLst>
            <a:ahLst/>
            <a:cxnLst>
              <a:cxn ang="0">
                <a:pos x="connsiteX0" y="connsiteY0"/>
              </a:cxn>
              <a:cxn ang="0">
                <a:pos x="connsiteX1" y="connsiteY1"/>
              </a:cxn>
              <a:cxn ang="0">
                <a:pos x="connsiteX2" y="connsiteY2"/>
              </a:cxn>
              <a:cxn ang="0">
                <a:pos x="connsiteX3" y="connsiteY3"/>
              </a:cxn>
            </a:cxnLst>
            <a:rect l="l" t="t" r="r" b="b"/>
            <a:pathLst>
              <a:path w="972984" h="2397095">
                <a:moveTo>
                  <a:pt x="0" y="1335006"/>
                </a:moveTo>
                <a:lnTo>
                  <a:pt x="54198" y="0"/>
                </a:lnTo>
                <a:lnTo>
                  <a:pt x="972984" y="2397095"/>
                </a:lnTo>
                <a:lnTo>
                  <a:pt x="0" y="1335006"/>
                </a:lnTo>
                <a:close/>
              </a:path>
            </a:pathLst>
          </a:custGeom>
          <a:gradFill>
            <a:gsLst>
              <a:gs pos="54000">
                <a:srgbClr val="52A4AE"/>
              </a:gs>
              <a:gs pos="3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等腰三角形 26"/>
          <p:cNvSpPr/>
          <p:nvPr/>
        </p:nvSpPr>
        <p:spPr>
          <a:xfrm flipV="1">
            <a:off x="10802982" y="11043"/>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 fmla="*/ 0 w 1406469"/>
              <a:gd name="connsiteY0" fmla="*/ 3476740 h 3476740"/>
              <a:gd name="connsiteX1" fmla="*/ 1406469 w 1406469"/>
              <a:gd name="connsiteY1" fmla="*/ 0 h 3476740"/>
              <a:gd name="connsiteX2" fmla="*/ 1400412 w 1406469"/>
              <a:gd name="connsiteY2" fmla="*/ 881316 h 3476740"/>
              <a:gd name="connsiteX3" fmla="*/ 1406469 w 1406469"/>
              <a:gd name="connsiteY3" fmla="*/ 3476740 h 3476740"/>
              <a:gd name="connsiteX4" fmla="*/ 0 w 1406469"/>
              <a:gd name="connsiteY4" fmla="*/ 3476740 h 3476740"/>
              <a:gd name="connsiteX0" fmla="*/ 0 w 1406469"/>
              <a:gd name="connsiteY0" fmla="*/ 3476740 h 3476740"/>
              <a:gd name="connsiteX1" fmla="*/ 1058581 w 1406469"/>
              <a:gd name="connsiteY1" fmla="*/ 855678 h 3476740"/>
              <a:gd name="connsiteX2" fmla="*/ 1406469 w 1406469"/>
              <a:gd name="connsiteY2" fmla="*/ 0 h 3476740"/>
              <a:gd name="connsiteX3" fmla="*/ 1400412 w 1406469"/>
              <a:gd name="connsiteY3" fmla="*/ 881316 h 3476740"/>
              <a:gd name="connsiteX4" fmla="*/ 1406469 w 1406469"/>
              <a:gd name="connsiteY4" fmla="*/ 3476740 h 3476740"/>
              <a:gd name="connsiteX5" fmla="*/ 0 w 1406469"/>
              <a:gd name="connsiteY5" fmla="*/ 3476740 h 3476740"/>
              <a:gd name="connsiteX0" fmla="*/ 0 w 1406469"/>
              <a:gd name="connsiteY0" fmla="*/ 2621062 h 2621062"/>
              <a:gd name="connsiteX1" fmla="*/ 1058581 w 1406469"/>
              <a:gd name="connsiteY1" fmla="*/ 0 h 2621062"/>
              <a:gd name="connsiteX2" fmla="*/ 1400412 w 1406469"/>
              <a:gd name="connsiteY2" fmla="*/ 25638 h 2621062"/>
              <a:gd name="connsiteX3" fmla="*/ 1406469 w 1406469"/>
              <a:gd name="connsiteY3" fmla="*/ 2621062 h 2621062"/>
              <a:gd name="connsiteX4" fmla="*/ 0 w 1406469"/>
              <a:gd name="connsiteY4" fmla="*/ 2621062 h 26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id="{7E5685AF-2F1A-4C00-A35B-D740EA9D940C}"/>
              </a:ext>
            </a:extLst>
          </p:cNvPr>
          <p:cNvSpPr/>
          <p:nvPr/>
        </p:nvSpPr>
        <p:spPr>
          <a:xfrm>
            <a:off x="196315" y="2064335"/>
            <a:ext cx="6922119" cy="2563973"/>
          </a:xfrm>
          <a:prstGeom prst="rect">
            <a:avLst/>
          </a:prstGeom>
        </p:spPr>
        <p:txBody>
          <a:bodyPr wrap="square" lIns="51435" tIns="25718" rIns="51435" bIns="25718" anchor="ctr" anchorCtr="1">
            <a:spAutoFit/>
          </a:bodyPr>
          <a:lstStyle/>
          <a:p>
            <a:pPr>
              <a:lnSpc>
                <a:spcPct val="130000"/>
              </a:lnSpc>
            </a:pPr>
            <a:r>
              <a:rPr lang="en-US" altLang="zh-CN" sz="6600" dirty="0">
                <a:ln w="19050">
                  <a:noFill/>
                </a:ln>
                <a:solidFill>
                  <a:srgbClr val="405E62"/>
                </a:solidFill>
                <a:effectLst>
                  <a:outerShdw blurRad="25400" dist="25400" dir="2700000" algn="tl">
                    <a:srgbClr val="000000">
                      <a:alpha val="25000"/>
                    </a:srgbClr>
                  </a:outerShdw>
                </a:effectLst>
                <a:cs typeface="+mn-ea"/>
                <a:sym typeface="+mn-lt"/>
              </a:rPr>
              <a:t>Thank You</a:t>
            </a:r>
          </a:p>
          <a:p>
            <a:pPr>
              <a:lnSpc>
                <a:spcPct val="130000"/>
              </a:lnSpc>
            </a:pPr>
            <a:r>
              <a:rPr lang="en-US" altLang="zh-CN" sz="6600" dirty="0">
                <a:ln w="19050">
                  <a:noFill/>
                </a:ln>
                <a:solidFill>
                  <a:srgbClr val="405E62"/>
                </a:solidFill>
                <a:effectLst>
                  <a:outerShdw blurRad="25400" dist="25400" dir="2700000" algn="tl">
                    <a:srgbClr val="000000">
                      <a:alpha val="25000"/>
                    </a:srgbClr>
                  </a:outerShdw>
                </a:effectLst>
                <a:cs typeface="+mn-ea"/>
                <a:sym typeface="+mn-lt"/>
              </a:rPr>
              <a:t>For Listening</a:t>
            </a:r>
            <a:endParaRPr lang="zh-CN" altLang="en-US" sz="6600" dirty="0">
              <a:ln w="19050">
                <a:noFill/>
              </a:ln>
              <a:solidFill>
                <a:srgbClr val="405E62"/>
              </a:solidFill>
              <a:effectLst>
                <a:outerShdw blurRad="25400" dist="25400" dir="2700000" algn="tl">
                  <a:srgbClr val="000000">
                    <a:alpha val="25000"/>
                  </a:srgbClr>
                </a:outerShdw>
              </a:effectLst>
              <a:cs typeface="+mn-ea"/>
              <a:sym typeface="+mn-lt"/>
            </a:endParaRPr>
          </a:p>
        </p:txBody>
      </p:sp>
      <p:sp>
        <p:nvSpPr>
          <p:cNvPr id="34" name="等腰三角形 21"/>
          <p:cNvSpPr/>
          <p:nvPr/>
        </p:nvSpPr>
        <p:spPr>
          <a:xfrm>
            <a:off x="7778663" y="751561"/>
            <a:ext cx="1089764" cy="789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Lst>
            <a:ahLst/>
            <a:cxnLst>
              <a:cxn ang="0">
                <a:pos x="connsiteX0" y="connsiteY0"/>
              </a:cxn>
              <a:cxn ang="0">
                <a:pos x="connsiteX1" y="connsiteY1"/>
              </a:cxn>
              <a:cxn ang="0">
                <a:pos x="connsiteX2" y="connsiteY2"/>
              </a:cxn>
              <a:cxn ang="0">
                <a:pos x="connsiteX3" y="connsiteY3"/>
              </a:cxn>
            </a:cxnLst>
            <a:rect l="l" t="t" r="r" b="b"/>
            <a:pathLst>
              <a:path w="1089764" h="789139">
                <a:moveTo>
                  <a:pt x="75156" y="789139"/>
                </a:moveTo>
                <a:lnTo>
                  <a:pt x="0" y="0"/>
                </a:lnTo>
                <a:lnTo>
                  <a:pt x="1089764" y="425885"/>
                </a:lnTo>
                <a:lnTo>
                  <a:pt x="75156" y="789139"/>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15181" y="1954954"/>
            <a:ext cx="839950" cy="864297"/>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Lst>
            <a:ahLst/>
            <a:cxnLst>
              <a:cxn ang="0">
                <a:pos x="connsiteX0" y="connsiteY0"/>
              </a:cxn>
              <a:cxn ang="0">
                <a:pos x="connsiteX1" y="connsiteY1"/>
              </a:cxn>
              <a:cxn ang="0">
                <a:pos x="connsiteX2" y="connsiteY2"/>
              </a:cxn>
              <a:cxn ang="0">
                <a:pos x="connsiteX3" y="connsiteY3"/>
              </a:cxn>
            </a:cxnLst>
            <a:rect l="l" t="t" r="r" b="b"/>
            <a:pathLst>
              <a:path w="839950" h="864297">
                <a:moveTo>
                  <a:pt x="0" y="698988"/>
                </a:moveTo>
                <a:lnTo>
                  <a:pt x="626743" y="0"/>
                </a:lnTo>
                <a:lnTo>
                  <a:pt x="839950" y="864297"/>
                </a:lnTo>
                <a:lnTo>
                  <a:pt x="0" y="69898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a:off x="8764510" y="1124618"/>
            <a:ext cx="1702129" cy="118626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Lst>
            <a:ahLst/>
            <a:cxnLst>
              <a:cxn ang="0">
                <a:pos x="connsiteX0" y="connsiteY0"/>
              </a:cxn>
              <a:cxn ang="0">
                <a:pos x="connsiteX1" y="connsiteY1"/>
              </a:cxn>
              <a:cxn ang="0">
                <a:pos x="connsiteX2" y="connsiteY2"/>
              </a:cxn>
              <a:cxn ang="0">
                <a:pos x="connsiteX3" y="connsiteY3"/>
              </a:cxn>
            </a:cxnLst>
            <a:rect l="l" t="t" r="r" b="b"/>
            <a:pathLst>
              <a:path w="1702129" h="1186269">
                <a:moveTo>
                  <a:pt x="0" y="666791"/>
                </a:moveTo>
                <a:lnTo>
                  <a:pt x="1702129" y="0"/>
                </a:lnTo>
                <a:lnTo>
                  <a:pt x="988057" y="1186269"/>
                </a:lnTo>
                <a:lnTo>
                  <a:pt x="0" y="666791"/>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37"/>
          <p:cNvSpPr/>
          <p:nvPr/>
        </p:nvSpPr>
        <p:spPr>
          <a:xfrm flipV="1">
            <a:off x="11016343" y="-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a:off x="10048625" y="1541081"/>
            <a:ext cx="1805722" cy="114613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1729229"/>
              <a:gd name="connsiteY0" fmla="*/ 698988 h 698988"/>
              <a:gd name="connsiteX1" fmla="*/ 626743 w 1729229"/>
              <a:gd name="connsiteY1" fmla="*/ 0 h 698988"/>
              <a:gd name="connsiteX2" fmla="*/ 1729229 w 1729229"/>
              <a:gd name="connsiteY2" fmla="*/ 623136 h 698988"/>
              <a:gd name="connsiteX3" fmla="*/ 0 w 1729229"/>
              <a:gd name="connsiteY3" fmla="*/ 698988 h 698988"/>
              <a:gd name="connsiteX0" fmla="*/ 0 w 1729229"/>
              <a:gd name="connsiteY0" fmla="*/ 1146139 h 1146139"/>
              <a:gd name="connsiteX1" fmla="*/ 817662 w 1729229"/>
              <a:gd name="connsiteY1" fmla="*/ 0 h 1146139"/>
              <a:gd name="connsiteX2" fmla="*/ 1729229 w 1729229"/>
              <a:gd name="connsiteY2" fmla="*/ 1070287 h 1146139"/>
              <a:gd name="connsiteX3" fmla="*/ 0 w 1729229"/>
              <a:gd name="connsiteY3" fmla="*/ 1146139 h 1146139"/>
            </a:gdLst>
            <a:ahLst/>
            <a:cxnLst>
              <a:cxn ang="0">
                <a:pos x="connsiteX0" y="connsiteY0"/>
              </a:cxn>
              <a:cxn ang="0">
                <a:pos x="connsiteX1" y="connsiteY1"/>
              </a:cxn>
              <a:cxn ang="0">
                <a:pos x="connsiteX2" y="connsiteY2"/>
              </a:cxn>
              <a:cxn ang="0">
                <a:pos x="connsiteX3" y="connsiteY3"/>
              </a:cxn>
            </a:cxnLst>
            <a:rect l="l" t="t" r="r" b="b"/>
            <a:pathLst>
              <a:path w="1729229" h="1146139">
                <a:moveTo>
                  <a:pt x="0" y="1146139"/>
                </a:moveTo>
                <a:lnTo>
                  <a:pt x="817662" y="0"/>
                </a:lnTo>
                <a:lnTo>
                  <a:pt x="1729229" y="1070287"/>
                </a:lnTo>
                <a:lnTo>
                  <a:pt x="0" y="1146139"/>
                </a:lnTo>
                <a:close/>
              </a:path>
            </a:pathLst>
          </a:custGeom>
          <a:gradFill>
            <a:gsLst>
              <a:gs pos="89000">
                <a:srgbClr val="52A4AE"/>
              </a:gs>
              <a:gs pos="3000">
                <a:srgbClr val="92BFB5"/>
              </a:gs>
            </a:gsLst>
            <a:lin ang="18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等腰三角形 21"/>
          <p:cNvSpPr/>
          <p:nvPr/>
        </p:nvSpPr>
        <p:spPr>
          <a:xfrm>
            <a:off x="9269857" y="4320327"/>
            <a:ext cx="464169" cy="60125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Lst>
            <a:ahLst/>
            <a:cxnLst>
              <a:cxn ang="0">
                <a:pos x="connsiteX0" y="connsiteY0"/>
              </a:cxn>
              <a:cxn ang="0">
                <a:pos x="connsiteX1" y="connsiteY1"/>
              </a:cxn>
              <a:cxn ang="0">
                <a:pos x="connsiteX2" y="connsiteY2"/>
              </a:cxn>
              <a:cxn ang="0">
                <a:pos x="connsiteX3" y="connsiteY3"/>
              </a:cxn>
            </a:cxnLst>
            <a:rect l="l" t="t" r="r" b="b"/>
            <a:pathLst>
              <a:path w="464169" h="601250">
                <a:moveTo>
                  <a:pt x="0" y="536149"/>
                </a:moveTo>
                <a:lnTo>
                  <a:pt x="326118" y="0"/>
                </a:lnTo>
                <a:lnTo>
                  <a:pt x="464169" y="601250"/>
                </a:lnTo>
                <a:lnTo>
                  <a:pt x="0" y="536149"/>
                </a:lnTo>
                <a:close/>
              </a:path>
            </a:pathLst>
          </a:custGeom>
          <a:gradFill>
            <a:gsLst>
              <a:gs pos="92000">
                <a:srgbClr val="52A4AE"/>
              </a:gs>
              <a:gs pos="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等腰三角形 21"/>
          <p:cNvSpPr/>
          <p:nvPr/>
        </p:nvSpPr>
        <p:spPr>
          <a:xfrm>
            <a:off x="757402" y="6106635"/>
            <a:ext cx="478741" cy="44135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Lst>
            <a:ahLst/>
            <a:cxnLst>
              <a:cxn ang="0">
                <a:pos x="connsiteX0" y="connsiteY0"/>
              </a:cxn>
              <a:cxn ang="0">
                <a:pos x="connsiteX1" y="connsiteY1"/>
              </a:cxn>
              <a:cxn ang="0">
                <a:pos x="connsiteX2" y="connsiteY2"/>
              </a:cxn>
              <a:cxn ang="0">
                <a:pos x="connsiteX3" y="connsiteY3"/>
              </a:cxn>
            </a:cxnLst>
            <a:rect l="l" t="t" r="r" b="b"/>
            <a:pathLst>
              <a:path w="478741" h="441356">
                <a:moveTo>
                  <a:pt x="0" y="307038"/>
                </a:moveTo>
                <a:lnTo>
                  <a:pt x="184240" y="0"/>
                </a:lnTo>
                <a:lnTo>
                  <a:pt x="478741" y="441356"/>
                </a:lnTo>
                <a:lnTo>
                  <a:pt x="0" y="307038"/>
                </a:lnTo>
                <a:close/>
              </a:path>
            </a:pathLst>
          </a:custGeom>
          <a:gradFill>
            <a:gsLst>
              <a:gs pos="92000">
                <a:srgbClr val="B6D3B7"/>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21"/>
          <p:cNvSpPr/>
          <p:nvPr/>
        </p:nvSpPr>
        <p:spPr>
          <a:xfrm>
            <a:off x="1341873" y="5422432"/>
            <a:ext cx="191526" cy="1608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839950"/>
              <a:gd name="connsiteY0" fmla="*/ 536149 h 701458"/>
              <a:gd name="connsiteX1" fmla="*/ 326118 w 839950"/>
              <a:gd name="connsiteY1" fmla="*/ 0 h 701458"/>
              <a:gd name="connsiteX2" fmla="*/ 839950 w 839950"/>
              <a:gd name="connsiteY2" fmla="*/ 701458 h 701458"/>
              <a:gd name="connsiteX3" fmla="*/ 0 w 839950"/>
              <a:gd name="connsiteY3" fmla="*/ 536149 h 701458"/>
              <a:gd name="connsiteX0" fmla="*/ 0 w 464169"/>
              <a:gd name="connsiteY0" fmla="*/ 536149 h 601250"/>
              <a:gd name="connsiteX1" fmla="*/ 326118 w 464169"/>
              <a:gd name="connsiteY1" fmla="*/ 0 h 601250"/>
              <a:gd name="connsiteX2" fmla="*/ 464169 w 464169"/>
              <a:gd name="connsiteY2" fmla="*/ 601250 h 601250"/>
              <a:gd name="connsiteX3" fmla="*/ 0 w 464169"/>
              <a:gd name="connsiteY3" fmla="*/ 536149 h 601250"/>
              <a:gd name="connsiteX0" fmla="*/ 0 w 464169"/>
              <a:gd name="connsiteY0" fmla="*/ 310681 h 375782"/>
              <a:gd name="connsiteX1" fmla="*/ 213384 w 464169"/>
              <a:gd name="connsiteY1" fmla="*/ 0 h 375782"/>
              <a:gd name="connsiteX2" fmla="*/ 464169 w 464169"/>
              <a:gd name="connsiteY2" fmla="*/ 375782 h 375782"/>
              <a:gd name="connsiteX3" fmla="*/ 0 w 464169"/>
              <a:gd name="connsiteY3" fmla="*/ 310681 h 375782"/>
              <a:gd name="connsiteX0" fmla="*/ 0 w 464169"/>
              <a:gd name="connsiteY0" fmla="*/ 307038 h 372139"/>
              <a:gd name="connsiteX1" fmla="*/ 184240 w 464169"/>
              <a:gd name="connsiteY1" fmla="*/ 0 h 372139"/>
              <a:gd name="connsiteX2" fmla="*/ 464169 w 464169"/>
              <a:gd name="connsiteY2" fmla="*/ 372139 h 372139"/>
              <a:gd name="connsiteX3" fmla="*/ 0 w 464169"/>
              <a:gd name="connsiteY3" fmla="*/ 307038 h 372139"/>
              <a:gd name="connsiteX0" fmla="*/ 0 w 478741"/>
              <a:gd name="connsiteY0" fmla="*/ 307038 h 441356"/>
              <a:gd name="connsiteX1" fmla="*/ 184240 w 478741"/>
              <a:gd name="connsiteY1" fmla="*/ 0 h 441356"/>
              <a:gd name="connsiteX2" fmla="*/ 478741 w 478741"/>
              <a:gd name="connsiteY2" fmla="*/ 441356 h 441356"/>
              <a:gd name="connsiteX3" fmla="*/ 0 w 478741"/>
              <a:gd name="connsiteY3" fmla="*/ 307038 h 441356"/>
              <a:gd name="connsiteX0" fmla="*/ 0 w 507885"/>
              <a:gd name="connsiteY0" fmla="*/ 143102 h 441356"/>
              <a:gd name="connsiteX1" fmla="*/ 213384 w 507885"/>
              <a:gd name="connsiteY1" fmla="*/ 0 h 441356"/>
              <a:gd name="connsiteX2" fmla="*/ 507885 w 507885"/>
              <a:gd name="connsiteY2" fmla="*/ 441356 h 441356"/>
              <a:gd name="connsiteX3" fmla="*/ 0 w 507885"/>
              <a:gd name="connsiteY3" fmla="*/ 143102 h 441356"/>
              <a:gd name="connsiteX0" fmla="*/ 0 w 507885"/>
              <a:gd name="connsiteY0" fmla="*/ 33812 h 332066"/>
              <a:gd name="connsiteX1" fmla="*/ 191526 w 507885"/>
              <a:gd name="connsiteY1" fmla="*/ 0 h 332066"/>
              <a:gd name="connsiteX2" fmla="*/ 507885 w 507885"/>
              <a:gd name="connsiteY2" fmla="*/ 332066 h 332066"/>
              <a:gd name="connsiteX3" fmla="*/ 0 w 507885"/>
              <a:gd name="connsiteY3" fmla="*/ 33812 h 332066"/>
              <a:gd name="connsiteX0" fmla="*/ 0 w 191526"/>
              <a:gd name="connsiteY0" fmla="*/ 33812 h 160844"/>
              <a:gd name="connsiteX1" fmla="*/ 191526 w 191526"/>
              <a:gd name="connsiteY1" fmla="*/ 0 h 160844"/>
              <a:gd name="connsiteX2" fmla="*/ 139939 w 191526"/>
              <a:gd name="connsiteY2" fmla="*/ 160844 h 160844"/>
              <a:gd name="connsiteX3" fmla="*/ 0 w 191526"/>
              <a:gd name="connsiteY3" fmla="*/ 33812 h 160844"/>
            </a:gdLst>
            <a:ahLst/>
            <a:cxnLst>
              <a:cxn ang="0">
                <a:pos x="connsiteX0" y="connsiteY0"/>
              </a:cxn>
              <a:cxn ang="0">
                <a:pos x="connsiteX1" y="connsiteY1"/>
              </a:cxn>
              <a:cxn ang="0">
                <a:pos x="connsiteX2" y="connsiteY2"/>
              </a:cxn>
              <a:cxn ang="0">
                <a:pos x="connsiteX3" y="connsiteY3"/>
              </a:cxn>
            </a:cxnLst>
            <a:rect l="l" t="t" r="r" b="b"/>
            <a:pathLst>
              <a:path w="191526" h="160844">
                <a:moveTo>
                  <a:pt x="0" y="33812"/>
                </a:moveTo>
                <a:lnTo>
                  <a:pt x="191526" y="0"/>
                </a:lnTo>
                <a:lnTo>
                  <a:pt x="139939" y="160844"/>
                </a:lnTo>
                <a:lnTo>
                  <a:pt x="0" y="3381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5" name="直接连接符 44"/>
          <p:cNvCxnSpPr/>
          <p:nvPr/>
        </p:nvCxnSpPr>
        <p:spPr>
          <a:xfrm>
            <a:off x="566229" y="2374137"/>
            <a:ext cx="0" cy="3064107"/>
          </a:xfrm>
          <a:prstGeom prst="line">
            <a:avLst/>
          </a:prstGeom>
          <a:ln w="47625">
            <a:gradFill>
              <a:gsLst>
                <a:gs pos="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752102"/>
      </p:ext>
    </p:extLst>
  </p:cSld>
  <p:clrMapOvr>
    <a:masterClrMapping/>
  </p:clrMapOvr>
  <mc:AlternateContent xmlns:mc="http://schemas.openxmlformats.org/markup-compatibility/2006" xmlns:p14="http://schemas.microsoft.com/office/powerpoint/2010/main">
    <mc:Choice Requires="p14">
      <p:transition p14:dur="0" advClick="0" advTm="6800"/>
    </mc:Choice>
    <mc:Fallback xmlns="">
      <p:transition advClick="0" advTm="68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21"/>
          <p:cNvSpPr/>
          <p:nvPr/>
        </p:nvSpPr>
        <p:spPr>
          <a:xfrm>
            <a:off x="7856801" y="613704"/>
            <a:ext cx="1251762" cy="142719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7623 w 1217623"/>
              <a:gd name="connsiteY0" fmla="*/ 1390692 h 1409700"/>
              <a:gd name="connsiteX1" fmla="*/ 489374 w 1217623"/>
              <a:gd name="connsiteY1" fmla="*/ 1409700 h 1409700"/>
              <a:gd name="connsiteX2" fmla="*/ 0 w 1217623"/>
              <a:gd name="connsiteY2" fmla="*/ 0 h 1409700"/>
              <a:gd name="connsiteX3" fmla="*/ 1217623 w 1217623"/>
              <a:gd name="connsiteY3" fmla="*/ 1390692 h 1409700"/>
            </a:gdLst>
            <a:ahLst/>
            <a:cxnLst>
              <a:cxn ang="0">
                <a:pos x="connsiteX0" y="connsiteY0"/>
              </a:cxn>
              <a:cxn ang="0">
                <a:pos x="connsiteX1" y="connsiteY1"/>
              </a:cxn>
              <a:cxn ang="0">
                <a:pos x="connsiteX2" y="connsiteY2"/>
              </a:cxn>
              <a:cxn ang="0">
                <a:pos x="connsiteX3" y="connsiteY3"/>
              </a:cxn>
            </a:cxnLst>
            <a:rect l="l" t="t" r="r" b="b"/>
            <a:pathLst>
              <a:path w="1217623" h="1409700">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57832" y="615454"/>
            <a:ext cx="588769" cy="14254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88769 w 588769"/>
              <a:gd name="connsiteY0" fmla="*/ 1418467 h 1425444"/>
              <a:gd name="connsiteX1" fmla="*/ 16930 w 588769"/>
              <a:gd name="connsiteY1" fmla="*/ 1425444 h 1425444"/>
              <a:gd name="connsiteX2" fmla="*/ 0 w 588769"/>
              <a:gd name="connsiteY2" fmla="*/ 0 h 1425444"/>
              <a:gd name="connsiteX3" fmla="*/ 588769 w 588769"/>
              <a:gd name="connsiteY3" fmla="*/ 1418467 h 1425444"/>
            </a:gdLst>
            <a:ahLst/>
            <a:cxnLst>
              <a:cxn ang="0">
                <a:pos x="connsiteX0" y="connsiteY0"/>
              </a:cxn>
              <a:cxn ang="0">
                <a:pos x="connsiteX1" y="connsiteY1"/>
              </a:cxn>
              <a:cxn ang="0">
                <a:pos x="connsiteX2" y="connsiteY2"/>
              </a:cxn>
              <a:cxn ang="0">
                <a:pos x="connsiteX3" y="connsiteY3"/>
              </a:cxn>
            </a:cxnLst>
            <a:rect l="l" t="t" r="r" b="b"/>
            <a:pathLst>
              <a:path w="588769" h="1425444">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CB12293C-2570-4826-913E-F28EB67D7D3A}"/>
              </a:ext>
            </a:extLst>
          </p:cNvPr>
          <p:cNvSpPr txBox="1"/>
          <p:nvPr/>
        </p:nvSpPr>
        <p:spPr bwMode="auto">
          <a:xfrm>
            <a:off x="4789608" y="3985634"/>
            <a:ext cx="4874492"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en-US" altLang="zh-CN"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rPr>
              <a:t>Introduction</a:t>
            </a:r>
            <a:endParaRPr lang="zh-CN" altLang="en-US"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endParaRPr>
          </a:p>
        </p:txBody>
      </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01</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31" name="等腰三角形 30"/>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21"/>
          <p:cNvSpPr/>
          <p:nvPr/>
        </p:nvSpPr>
        <p:spPr>
          <a:xfrm rot="19016716">
            <a:off x="7438188" y="1637027"/>
            <a:ext cx="686162"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6488799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803484" cy="3785652"/>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CN" sz="2000" dirty="0">
                <a:latin typeface="Times New Roman" panose="02020603050405020304" pitchFamily="18" charset="0"/>
                <a:cs typeface="Times New Roman" panose="02020603050405020304" pitchFamily="18" charset="0"/>
                <a:sym typeface="+mn-lt"/>
              </a:rPr>
              <a:t> Though nail diseases themselves are not necessarily fatal, </a:t>
            </a:r>
            <a:r>
              <a:rPr lang="en-US" altLang="zh-CN" sz="2000" dirty="0">
                <a:solidFill>
                  <a:srgbClr val="FF0000"/>
                </a:solidFill>
                <a:latin typeface="Times New Roman" panose="02020603050405020304" pitchFamily="18" charset="0"/>
                <a:cs typeface="Times New Roman" panose="02020603050405020304" pitchFamily="18" charset="0"/>
                <a:sym typeface="+mn-lt"/>
              </a:rPr>
              <a:t>nail diseases </a:t>
            </a:r>
            <a:r>
              <a:rPr lang="en-US" altLang="zh-CN" sz="2000" dirty="0">
                <a:latin typeface="Times New Roman" panose="02020603050405020304" pitchFamily="18" charset="0"/>
                <a:cs typeface="Times New Roman" panose="02020603050405020304" pitchFamily="18" charset="0"/>
                <a:sym typeface="+mn-lt"/>
              </a:rPr>
              <a:t>can be indicators of </a:t>
            </a:r>
            <a:r>
              <a:rPr lang="en-US" altLang="zh-CN" sz="2000" dirty="0">
                <a:solidFill>
                  <a:srgbClr val="4472C4"/>
                </a:solidFill>
                <a:latin typeface="Times New Roman" panose="02020603050405020304" pitchFamily="18" charset="0"/>
                <a:cs typeface="Times New Roman" panose="02020603050405020304" pitchFamily="18" charset="0"/>
                <a:sym typeface="+mn-lt"/>
              </a:rPr>
              <a:t>severe health problems</a:t>
            </a:r>
            <a:r>
              <a:rPr lang="en-US" altLang="zh-CN" sz="2000" dirty="0">
                <a:latin typeface="Times New Roman" panose="02020603050405020304" pitchFamily="18" charset="0"/>
                <a:cs typeface="Times New Roman" panose="02020603050405020304" pitchFamily="18" charset="0"/>
                <a:sym typeface="+mn-lt"/>
              </a:rPr>
              <a:t>, making </a:t>
            </a:r>
            <a:r>
              <a:rPr lang="en-US" altLang="zh-CN" sz="2000" dirty="0">
                <a:solidFill>
                  <a:srgbClr val="FF0000"/>
                </a:solidFill>
                <a:latin typeface="Times New Roman" panose="02020603050405020304" pitchFamily="18" charset="0"/>
                <a:cs typeface="Times New Roman" panose="02020603050405020304" pitchFamily="18" charset="0"/>
                <a:sym typeface="+mn-lt"/>
              </a:rPr>
              <a:t>early diagnosis </a:t>
            </a:r>
            <a:r>
              <a:rPr lang="en-US" altLang="zh-CN" sz="2000" dirty="0">
                <a:latin typeface="Times New Roman" panose="02020603050405020304" pitchFamily="18" charset="0"/>
                <a:cs typeface="Times New Roman" panose="02020603050405020304" pitchFamily="18" charset="0"/>
                <a:sym typeface="+mn-lt"/>
              </a:rPr>
              <a:t>important. </a:t>
            </a:r>
            <a:endParaRPr lang="en-US" altLang="zh-CN"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sym typeface="+mn-lt"/>
              </a:rPr>
              <a:t> Three common nail diseases were examined. All of the following nail diseases are associated with some severe health problems. </a:t>
            </a:r>
            <a:endPar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spcAft>
                <a:spcPts val="1800"/>
              </a:spcAft>
              <a:buClr>
                <a:prstClr val="black"/>
              </a:buClr>
              <a:buFont typeface="Wingdings" panose="05000000000000000000" pitchFamily="2" charset="2"/>
              <a:buChar char="ü"/>
              <a:defRPr/>
            </a:pP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Beau’s lines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or </a:t>
            </a:r>
            <a:r>
              <a:rPr lang="en-US" sz="2000" dirty="0">
                <a:latin typeface="Times New Roman" panose="02020603050405020304" pitchFamily="18" charset="0"/>
                <a:cs typeface="Times New Roman" panose="02020603050405020304" pitchFamily="18" charset="0"/>
              </a:rPr>
              <a:t>depression of the nail plate.</a:t>
            </a:r>
            <a:endPar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spcAft>
                <a:spcPts val="1800"/>
              </a:spcAft>
              <a:buClr>
                <a:prstClr val="black"/>
              </a:buClr>
              <a:buFont typeface="Wingdings" panose="05000000000000000000" pitchFamily="2" charset="2"/>
              <a:buChar char="ü"/>
              <a:defRPr/>
            </a:pP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Terry’s nails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or obliteration of the lunula.</a:t>
            </a:r>
          </a:p>
          <a:p>
            <a:pPr marL="914400" lvl="1" indent="-457200" algn="just">
              <a:spcAft>
                <a:spcPts val="1800"/>
              </a:spcAft>
              <a:buClr>
                <a:prstClr val="black"/>
              </a:buClr>
              <a:buFont typeface="Wingdings" panose="05000000000000000000" pitchFamily="2" charset="2"/>
              <a:buChar char="ü"/>
              <a:defRPr/>
            </a:pP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Clubbing</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or soft tissue swelling in the terminal phalanx resulting in straightening of the angle between the nail and nail bed.</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206904"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Introduction(1/2)</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6" name="Oval 13">
            <a:extLst>
              <a:ext uri="{FF2B5EF4-FFF2-40B4-BE49-F238E27FC236}">
                <a16:creationId xmlns:a16="http://schemas.microsoft.com/office/drawing/2014/main" id="{A60B4531-1B33-EA38-E304-A4D14B1B353A}"/>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7" name="文字方塊 47">
            <a:extLst>
              <a:ext uri="{FF2B5EF4-FFF2-40B4-BE49-F238E27FC236}">
                <a16:creationId xmlns:a16="http://schemas.microsoft.com/office/drawing/2014/main" id="{434172A9-A5E6-B9F3-CF6E-E88A0765A685}"/>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1</a:t>
            </a:r>
            <a:endParaRPr lang="zh-TW" altLang="en-US"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84BF788-337D-B8FC-34FD-D3BD1D3F09D7}"/>
              </a:ext>
            </a:extLst>
          </p:cNvPr>
          <p:cNvPicPr>
            <a:picLocks noChangeAspect="1"/>
          </p:cNvPicPr>
          <p:nvPr/>
        </p:nvPicPr>
        <p:blipFill>
          <a:blip r:embed="rId3"/>
          <a:stretch>
            <a:fillRect/>
          </a:stretch>
        </p:blipFill>
        <p:spPr>
          <a:xfrm>
            <a:off x="7194196" y="3605437"/>
            <a:ext cx="596295" cy="737237"/>
          </a:xfrm>
          <a:prstGeom prst="rect">
            <a:avLst/>
          </a:prstGeom>
        </p:spPr>
      </p:pic>
      <p:pic>
        <p:nvPicPr>
          <p:cNvPr id="4" name="Picture 3">
            <a:extLst>
              <a:ext uri="{FF2B5EF4-FFF2-40B4-BE49-F238E27FC236}">
                <a16:creationId xmlns:a16="http://schemas.microsoft.com/office/drawing/2014/main" id="{6144CFBF-26D8-2DE3-64F9-E2E4EE638D8D}"/>
              </a:ext>
            </a:extLst>
          </p:cNvPr>
          <p:cNvPicPr>
            <a:picLocks noChangeAspect="1"/>
          </p:cNvPicPr>
          <p:nvPr/>
        </p:nvPicPr>
        <p:blipFill>
          <a:blip r:embed="rId4"/>
          <a:stretch>
            <a:fillRect/>
          </a:stretch>
        </p:blipFill>
        <p:spPr>
          <a:xfrm>
            <a:off x="8630506" y="3605437"/>
            <a:ext cx="509044" cy="737237"/>
          </a:xfrm>
          <a:prstGeom prst="rect">
            <a:avLst/>
          </a:prstGeom>
        </p:spPr>
      </p:pic>
      <p:pic>
        <p:nvPicPr>
          <p:cNvPr id="5" name="Picture 4">
            <a:extLst>
              <a:ext uri="{FF2B5EF4-FFF2-40B4-BE49-F238E27FC236}">
                <a16:creationId xmlns:a16="http://schemas.microsoft.com/office/drawing/2014/main" id="{92234B76-CC87-BF70-78B8-D43F0891AB38}"/>
              </a:ext>
            </a:extLst>
          </p:cNvPr>
          <p:cNvPicPr>
            <a:picLocks noChangeAspect="1"/>
          </p:cNvPicPr>
          <p:nvPr/>
        </p:nvPicPr>
        <p:blipFill>
          <a:blip r:embed="rId5"/>
          <a:stretch>
            <a:fillRect/>
          </a:stretch>
        </p:blipFill>
        <p:spPr>
          <a:xfrm>
            <a:off x="9979564" y="3598851"/>
            <a:ext cx="609449" cy="737237"/>
          </a:xfrm>
          <a:prstGeom prst="rect">
            <a:avLst/>
          </a:prstGeom>
        </p:spPr>
      </p:pic>
      <p:pic>
        <p:nvPicPr>
          <p:cNvPr id="8" name="Picture 7">
            <a:extLst>
              <a:ext uri="{FF2B5EF4-FFF2-40B4-BE49-F238E27FC236}">
                <a16:creationId xmlns:a16="http://schemas.microsoft.com/office/drawing/2014/main" id="{31825B4E-F135-2335-A81B-9F14D01B9F9C}"/>
              </a:ext>
            </a:extLst>
          </p:cNvPr>
          <p:cNvPicPr>
            <a:picLocks noChangeAspect="1"/>
          </p:cNvPicPr>
          <p:nvPr/>
        </p:nvPicPr>
        <p:blipFill>
          <a:blip r:embed="rId6"/>
          <a:stretch>
            <a:fillRect/>
          </a:stretch>
        </p:blipFill>
        <p:spPr>
          <a:xfrm>
            <a:off x="7194196" y="4408723"/>
            <a:ext cx="596295" cy="765697"/>
          </a:xfrm>
          <a:prstGeom prst="rect">
            <a:avLst/>
          </a:prstGeom>
        </p:spPr>
      </p:pic>
      <p:pic>
        <p:nvPicPr>
          <p:cNvPr id="10" name="Picture 9">
            <a:extLst>
              <a:ext uri="{FF2B5EF4-FFF2-40B4-BE49-F238E27FC236}">
                <a16:creationId xmlns:a16="http://schemas.microsoft.com/office/drawing/2014/main" id="{4B2CFDA7-44B4-747B-E989-0BBF963170C5}"/>
              </a:ext>
            </a:extLst>
          </p:cNvPr>
          <p:cNvPicPr>
            <a:picLocks noChangeAspect="1"/>
          </p:cNvPicPr>
          <p:nvPr/>
        </p:nvPicPr>
        <p:blipFill>
          <a:blip r:embed="rId7"/>
          <a:stretch>
            <a:fillRect/>
          </a:stretch>
        </p:blipFill>
        <p:spPr>
          <a:xfrm>
            <a:off x="8573835" y="4440651"/>
            <a:ext cx="622385" cy="701839"/>
          </a:xfrm>
          <a:prstGeom prst="rect">
            <a:avLst/>
          </a:prstGeom>
        </p:spPr>
      </p:pic>
      <p:pic>
        <p:nvPicPr>
          <p:cNvPr id="12" name="Picture 11">
            <a:extLst>
              <a:ext uri="{FF2B5EF4-FFF2-40B4-BE49-F238E27FC236}">
                <a16:creationId xmlns:a16="http://schemas.microsoft.com/office/drawing/2014/main" id="{AD8B9E84-C98B-B7AE-9920-F217F78A9345}"/>
              </a:ext>
            </a:extLst>
          </p:cNvPr>
          <p:cNvPicPr>
            <a:picLocks noChangeAspect="1"/>
          </p:cNvPicPr>
          <p:nvPr/>
        </p:nvPicPr>
        <p:blipFill>
          <a:blip r:embed="rId8"/>
          <a:stretch>
            <a:fillRect/>
          </a:stretch>
        </p:blipFill>
        <p:spPr>
          <a:xfrm>
            <a:off x="9979564" y="4471609"/>
            <a:ext cx="609449" cy="639921"/>
          </a:xfrm>
          <a:prstGeom prst="rect">
            <a:avLst/>
          </a:prstGeom>
        </p:spPr>
      </p:pic>
      <p:pic>
        <p:nvPicPr>
          <p:cNvPr id="13" name="Picture 12">
            <a:extLst>
              <a:ext uri="{FF2B5EF4-FFF2-40B4-BE49-F238E27FC236}">
                <a16:creationId xmlns:a16="http://schemas.microsoft.com/office/drawing/2014/main" id="{7E52F71A-1033-88E7-A91C-58B4C4DF5F76}"/>
              </a:ext>
            </a:extLst>
          </p:cNvPr>
          <p:cNvPicPr>
            <a:picLocks noChangeAspect="1"/>
          </p:cNvPicPr>
          <p:nvPr/>
        </p:nvPicPr>
        <p:blipFill>
          <a:blip r:embed="rId9"/>
          <a:stretch>
            <a:fillRect/>
          </a:stretch>
        </p:blipFill>
        <p:spPr>
          <a:xfrm>
            <a:off x="7140107" y="5562329"/>
            <a:ext cx="704471" cy="737237"/>
          </a:xfrm>
          <a:prstGeom prst="rect">
            <a:avLst/>
          </a:prstGeom>
        </p:spPr>
      </p:pic>
      <p:pic>
        <p:nvPicPr>
          <p:cNvPr id="14" name="Picture 13">
            <a:extLst>
              <a:ext uri="{FF2B5EF4-FFF2-40B4-BE49-F238E27FC236}">
                <a16:creationId xmlns:a16="http://schemas.microsoft.com/office/drawing/2014/main" id="{7E5D36D1-5C6E-884C-2F30-3B75ED1BF4C1}"/>
              </a:ext>
            </a:extLst>
          </p:cNvPr>
          <p:cNvPicPr>
            <a:picLocks noChangeAspect="1"/>
          </p:cNvPicPr>
          <p:nvPr/>
        </p:nvPicPr>
        <p:blipFill>
          <a:blip r:embed="rId10"/>
          <a:stretch>
            <a:fillRect/>
          </a:stretch>
        </p:blipFill>
        <p:spPr>
          <a:xfrm>
            <a:off x="8492242" y="5583806"/>
            <a:ext cx="777058" cy="745976"/>
          </a:xfrm>
          <a:prstGeom prst="rect">
            <a:avLst/>
          </a:prstGeom>
        </p:spPr>
      </p:pic>
      <p:pic>
        <p:nvPicPr>
          <p:cNvPr id="15" name="Picture 14">
            <a:extLst>
              <a:ext uri="{FF2B5EF4-FFF2-40B4-BE49-F238E27FC236}">
                <a16:creationId xmlns:a16="http://schemas.microsoft.com/office/drawing/2014/main" id="{D94C082B-3AD1-18F1-266B-CA8D3E1BFEC5}"/>
              </a:ext>
            </a:extLst>
          </p:cNvPr>
          <p:cNvPicPr>
            <a:picLocks noChangeAspect="1"/>
          </p:cNvPicPr>
          <p:nvPr/>
        </p:nvPicPr>
        <p:blipFill>
          <a:blip r:embed="rId11"/>
          <a:stretch>
            <a:fillRect/>
          </a:stretch>
        </p:blipFill>
        <p:spPr>
          <a:xfrm>
            <a:off x="10014466" y="5562329"/>
            <a:ext cx="574547" cy="788930"/>
          </a:xfrm>
          <a:prstGeom prst="rect">
            <a:avLst/>
          </a:prstGeom>
        </p:spPr>
      </p:pic>
    </p:spTree>
    <p:extLst>
      <p:ext uri="{BB962C8B-B14F-4D97-AF65-F5344CB8AC3E}">
        <p14:creationId xmlns:p14="http://schemas.microsoft.com/office/powerpoint/2010/main" val="418514035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074644"/>
            <a:ext cx="9803484" cy="2169825"/>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 this research, we proposed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AlexNet</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with Attention(AWA)</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to classify these three nail diseases.</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Because nail diseases often act as an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indicator</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of more severe diseases or health problems,</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early diagnosis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of nail diseases can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assist doctors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 diagnosing other more severe diseases in their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earlier stages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206904"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Introduction(2/2)</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3" name="Oval 13">
            <a:extLst>
              <a:ext uri="{FF2B5EF4-FFF2-40B4-BE49-F238E27FC236}">
                <a16:creationId xmlns:a16="http://schemas.microsoft.com/office/drawing/2014/main" id="{3A345396-20CD-4D1B-0F36-4CA597A3FE9E}"/>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4" name="文字方塊 47">
            <a:extLst>
              <a:ext uri="{FF2B5EF4-FFF2-40B4-BE49-F238E27FC236}">
                <a16:creationId xmlns:a16="http://schemas.microsoft.com/office/drawing/2014/main" id="{5ED1B9A8-1940-BB9C-963B-C2833D5659CD}"/>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2</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33027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等腰三角形 21"/>
          <p:cNvSpPr/>
          <p:nvPr/>
        </p:nvSpPr>
        <p:spPr>
          <a:xfrm rot="19016716">
            <a:off x="-852899" y="3929233"/>
            <a:ext cx="1998880" cy="119510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Lst>
            <a:ahLst/>
            <a:cxnLst>
              <a:cxn ang="0">
                <a:pos x="connsiteX0" y="connsiteY0"/>
              </a:cxn>
              <a:cxn ang="0">
                <a:pos x="connsiteX1" y="connsiteY1"/>
              </a:cxn>
              <a:cxn ang="0">
                <a:pos x="connsiteX2" y="connsiteY2"/>
              </a:cxn>
              <a:cxn ang="0">
                <a:pos x="connsiteX3" y="connsiteY3"/>
              </a:cxn>
            </a:cxnLst>
            <a:rect l="l" t="t" r="r" b="b"/>
            <a:pathLst>
              <a:path w="2970564" h="3027997">
                <a:moveTo>
                  <a:pt x="0" y="3027997"/>
                </a:moveTo>
                <a:lnTo>
                  <a:pt x="1714575" y="-1"/>
                </a:lnTo>
                <a:lnTo>
                  <a:pt x="2970564" y="1149568"/>
                </a:lnTo>
                <a:lnTo>
                  <a:pt x="0" y="3027997"/>
                </a:lnTo>
                <a:close/>
              </a:path>
            </a:pathLst>
          </a:custGeom>
          <a:gradFill>
            <a:gsLst>
              <a:gs pos="17000">
                <a:srgbClr val="FFFFFF">
                  <a:alpha val="0"/>
                </a:srgbClr>
              </a:gs>
              <a:gs pos="82000">
                <a:srgbClr val="92BFB5">
                  <a:alpha val="22000"/>
                </a:srgbClr>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21"/>
          <p:cNvSpPr/>
          <p:nvPr/>
        </p:nvSpPr>
        <p:spPr>
          <a:xfrm rot="19016716">
            <a:off x="-311224" y="3993267"/>
            <a:ext cx="2436405" cy="2076611"/>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302414 w 2287273"/>
              <a:gd name="connsiteY0" fmla="*/ 4366376 h 4366376"/>
              <a:gd name="connsiteX1" fmla="*/ 0 w 2287273"/>
              <a:gd name="connsiteY1" fmla="*/ 2964927 h 4366376"/>
              <a:gd name="connsiteX2" fmla="*/ 2287273 w 2287273"/>
              <a:gd name="connsiteY2" fmla="*/ 1 h 4366376"/>
              <a:gd name="connsiteX3" fmla="*/ 302414 w 2287273"/>
              <a:gd name="connsiteY3" fmla="*/ 4366376 h 4366376"/>
              <a:gd name="connsiteX0" fmla="*/ 0 w 1984859"/>
              <a:gd name="connsiteY0" fmla="*/ 5515943 h 5515943"/>
              <a:gd name="connsiteX1" fmla="*/ 728870 w 1984859"/>
              <a:gd name="connsiteY1" fmla="*/ -1 h 5515943"/>
              <a:gd name="connsiteX2" fmla="*/ 1984859 w 1984859"/>
              <a:gd name="connsiteY2" fmla="*/ 1149568 h 5515943"/>
              <a:gd name="connsiteX3" fmla="*/ 0 w 1984859"/>
              <a:gd name="connsiteY3" fmla="*/ 5515943 h 5515943"/>
              <a:gd name="connsiteX0" fmla="*/ 0 w 2743975"/>
              <a:gd name="connsiteY0" fmla="*/ 2971745 h 2971744"/>
              <a:gd name="connsiteX1" fmla="*/ 1487986 w 2743975"/>
              <a:gd name="connsiteY1" fmla="*/ -1 h 2971744"/>
              <a:gd name="connsiteX2" fmla="*/ 2743975 w 2743975"/>
              <a:gd name="connsiteY2" fmla="*/ 1149568 h 2971744"/>
              <a:gd name="connsiteX3" fmla="*/ 0 w 2743975"/>
              <a:gd name="connsiteY3" fmla="*/ 2971745 h 2971744"/>
              <a:gd name="connsiteX0" fmla="*/ 0 w 2761811"/>
              <a:gd name="connsiteY0" fmla="*/ 1441450 h 1441449"/>
              <a:gd name="connsiteX1" fmla="*/ 1505822 w 2761811"/>
              <a:gd name="connsiteY1" fmla="*/ -1 h 1441449"/>
              <a:gd name="connsiteX2" fmla="*/ 2761811 w 2761811"/>
              <a:gd name="connsiteY2" fmla="*/ 1149568 h 1441449"/>
              <a:gd name="connsiteX3" fmla="*/ 0 w 2761811"/>
              <a:gd name="connsiteY3" fmla="*/ 1441450 h 1441449"/>
              <a:gd name="connsiteX0" fmla="*/ 0 w 2970564"/>
              <a:gd name="connsiteY0" fmla="*/ 3027997 h 3027997"/>
              <a:gd name="connsiteX1" fmla="*/ 1714575 w 2970564"/>
              <a:gd name="connsiteY1" fmla="*/ -1 h 3027997"/>
              <a:gd name="connsiteX2" fmla="*/ 2970564 w 2970564"/>
              <a:gd name="connsiteY2" fmla="*/ 1149568 h 3027997"/>
              <a:gd name="connsiteX3" fmla="*/ 0 w 2970564"/>
              <a:gd name="connsiteY3" fmla="*/ 3027997 h 3027997"/>
              <a:gd name="connsiteX0" fmla="*/ 0 w 2356699"/>
              <a:gd name="connsiteY0" fmla="*/ 3027997 h 5261461"/>
              <a:gd name="connsiteX1" fmla="*/ 1714575 w 2356699"/>
              <a:gd name="connsiteY1" fmla="*/ -1 h 5261461"/>
              <a:gd name="connsiteX2" fmla="*/ 2356699 w 2356699"/>
              <a:gd name="connsiteY2" fmla="*/ 5261462 h 5261461"/>
              <a:gd name="connsiteX3" fmla="*/ 0 w 2356699"/>
              <a:gd name="connsiteY3" fmla="*/ 3027997 h 5261461"/>
              <a:gd name="connsiteX0" fmla="*/ 0 w 3620776"/>
              <a:gd name="connsiteY0" fmla="*/ 1807117 h 5261461"/>
              <a:gd name="connsiteX1" fmla="*/ 2978652 w 3620776"/>
              <a:gd name="connsiteY1" fmla="*/ -1 h 5261461"/>
              <a:gd name="connsiteX2" fmla="*/ 3620776 w 3620776"/>
              <a:gd name="connsiteY2" fmla="*/ 5261462 h 5261461"/>
              <a:gd name="connsiteX3" fmla="*/ 0 w 3620776"/>
              <a:gd name="connsiteY3" fmla="*/ 1807117 h 5261461"/>
            </a:gdLst>
            <a:ahLst/>
            <a:cxnLst>
              <a:cxn ang="0">
                <a:pos x="connsiteX0" y="connsiteY0"/>
              </a:cxn>
              <a:cxn ang="0">
                <a:pos x="connsiteX1" y="connsiteY1"/>
              </a:cxn>
              <a:cxn ang="0">
                <a:pos x="connsiteX2" y="connsiteY2"/>
              </a:cxn>
              <a:cxn ang="0">
                <a:pos x="connsiteX3" y="connsiteY3"/>
              </a:cxn>
            </a:cxnLst>
            <a:rect l="l" t="t" r="r" b="b"/>
            <a:pathLst>
              <a:path w="3620776" h="5261461">
                <a:moveTo>
                  <a:pt x="0" y="1807117"/>
                </a:moveTo>
                <a:lnTo>
                  <a:pt x="2978652" y="-1"/>
                </a:lnTo>
                <a:lnTo>
                  <a:pt x="3620776" y="5261462"/>
                </a:lnTo>
                <a:lnTo>
                  <a:pt x="0" y="1807117"/>
                </a:lnTo>
                <a:close/>
              </a:path>
            </a:pathLst>
          </a:custGeom>
          <a:gradFill>
            <a:gsLst>
              <a:gs pos="67000">
                <a:srgbClr val="FFFFFF">
                  <a:alpha val="0"/>
                </a:srgbClr>
              </a:gs>
              <a:gs pos="29000">
                <a:srgbClr val="E1EAEF"/>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26"/>
          <p:cNvSpPr/>
          <p:nvPr/>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21"/>
          <p:cNvSpPr/>
          <p:nvPr/>
        </p:nvSpPr>
        <p:spPr>
          <a:xfrm>
            <a:off x="7856801" y="613704"/>
            <a:ext cx="1251762" cy="142719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1175168 w 1175168"/>
              <a:gd name="connsiteY0" fmla="*/ 1423350 h 1442358"/>
              <a:gd name="connsiteX1" fmla="*/ 446919 w 1175168"/>
              <a:gd name="connsiteY1" fmla="*/ 1442358 h 1442358"/>
              <a:gd name="connsiteX2" fmla="*/ 0 w 1175168"/>
              <a:gd name="connsiteY2" fmla="*/ 0 h 1442358"/>
              <a:gd name="connsiteX3" fmla="*/ 1175168 w 1175168"/>
              <a:gd name="connsiteY3" fmla="*/ 1423350 h 1442358"/>
              <a:gd name="connsiteX0" fmla="*/ 1217623 w 1217623"/>
              <a:gd name="connsiteY0" fmla="*/ 1390692 h 1409700"/>
              <a:gd name="connsiteX1" fmla="*/ 489374 w 1217623"/>
              <a:gd name="connsiteY1" fmla="*/ 1409700 h 1409700"/>
              <a:gd name="connsiteX2" fmla="*/ 0 w 1217623"/>
              <a:gd name="connsiteY2" fmla="*/ 0 h 1409700"/>
              <a:gd name="connsiteX3" fmla="*/ 1217623 w 1217623"/>
              <a:gd name="connsiteY3" fmla="*/ 1390692 h 1409700"/>
            </a:gdLst>
            <a:ahLst/>
            <a:cxnLst>
              <a:cxn ang="0">
                <a:pos x="connsiteX0" y="connsiteY0"/>
              </a:cxn>
              <a:cxn ang="0">
                <a:pos x="connsiteX1" y="connsiteY1"/>
              </a:cxn>
              <a:cxn ang="0">
                <a:pos x="connsiteX2" y="connsiteY2"/>
              </a:cxn>
              <a:cxn ang="0">
                <a:pos x="connsiteX3" y="connsiteY3"/>
              </a:cxn>
            </a:cxnLst>
            <a:rect l="l" t="t" r="r" b="b"/>
            <a:pathLst>
              <a:path w="1217623" h="1409700">
                <a:moveTo>
                  <a:pt x="1217623" y="1390692"/>
                </a:moveTo>
                <a:lnTo>
                  <a:pt x="489374" y="1409700"/>
                </a:lnTo>
                <a:lnTo>
                  <a:pt x="0" y="0"/>
                </a:lnTo>
                <a:lnTo>
                  <a:pt x="1217623" y="1390692"/>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21"/>
          <p:cNvSpPr/>
          <p:nvPr/>
        </p:nvSpPr>
        <p:spPr>
          <a:xfrm>
            <a:off x="7857832" y="615454"/>
            <a:ext cx="588769" cy="1425444"/>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546397 w 1546397"/>
              <a:gd name="connsiteY0" fmla="*/ 3258438 h 3258438"/>
              <a:gd name="connsiteX1" fmla="*/ 0 w 1546397"/>
              <a:gd name="connsiteY1" fmla="*/ 1532868 h 3258438"/>
              <a:gd name="connsiteX2" fmla="*/ 104074 w 1546397"/>
              <a:gd name="connsiteY2" fmla="*/ 0 h 3258438"/>
              <a:gd name="connsiteX3" fmla="*/ 1546397 w 1546397"/>
              <a:gd name="connsiteY3" fmla="*/ 3258438 h 3258438"/>
              <a:gd name="connsiteX0" fmla="*/ 1305765 w 1305765"/>
              <a:gd name="connsiteY0" fmla="*/ 1670270 h 1670270"/>
              <a:gd name="connsiteX1" fmla="*/ 0 w 1305765"/>
              <a:gd name="connsiteY1" fmla="*/ 1532868 h 1670270"/>
              <a:gd name="connsiteX2" fmla="*/ 104074 w 1305765"/>
              <a:gd name="connsiteY2" fmla="*/ 0 h 1670270"/>
              <a:gd name="connsiteX3" fmla="*/ 1305765 w 1305765"/>
              <a:gd name="connsiteY3" fmla="*/ 1670270 h 1670270"/>
              <a:gd name="connsiteX0" fmla="*/ 307144 w 307144"/>
              <a:gd name="connsiteY0" fmla="*/ 1249165 h 1532868"/>
              <a:gd name="connsiteX1" fmla="*/ 0 w 307144"/>
              <a:gd name="connsiteY1" fmla="*/ 1532868 h 1532868"/>
              <a:gd name="connsiteX2" fmla="*/ 104074 w 307144"/>
              <a:gd name="connsiteY2" fmla="*/ 0 h 1532868"/>
              <a:gd name="connsiteX3" fmla="*/ 307144 w 307144"/>
              <a:gd name="connsiteY3" fmla="*/ 1249165 h 1532868"/>
              <a:gd name="connsiteX0" fmla="*/ 728249 w 728249"/>
              <a:gd name="connsiteY0" fmla="*/ 1513860 h 1532868"/>
              <a:gd name="connsiteX1" fmla="*/ 0 w 728249"/>
              <a:gd name="connsiteY1" fmla="*/ 1532868 h 1532868"/>
              <a:gd name="connsiteX2" fmla="*/ 104074 w 728249"/>
              <a:gd name="connsiteY2" fmla="*/ 0 h 1532868"/>
              <a:gd name="connsiteX3" fmla="*/ 728249 w 728249"/>
              <a:gd name="connsiteY3" fmla="*/ 1513860 h 1532868"/>
              <a:gd name="connsiteX0" fmla="*/ 1273881 w 1273881"/>
              <a:gd name="connsiteY0" fmla="*/ 1574018 h 1593026"/>
              <a:gd name="connsiteX1" fmla="*/ 545632 w 1273881"/>
              <a:gd name="connsiteY1" fmla="*/ 1593026 h 1593026"/>
              <a:gd name="connsiteX2" fmla="*/ 0 w 1273881"/>
              <a:gd name="connsiteY2" fmla="*/ 0 h 1593026"/>
              <a:gd name="connsiteX3" fmla="*/ 1273881 w 1273881"/>
              <a:gd name="connsiteY3" fmla="*/ 1574018 h 1593026"/>
              <a:gd name="connsiteX0" fmla="*/ 728249 w 728249"/>
              <a:gd name="connsiteY0" fmla="*/ 1369482 h 1388490"/>
              <a:gd name="connsiteX1" fmla="*/ 0 w 728249"/>
              <a:gd name="connsiteY1" fmla="*/ 1388490 h 1388490"/>
              <a:gd name="connsiteX2" fmla="*/ 272516 w 728249"/>
              <a:gd name="connsiteY2" fmla="*/ 0 h 1388490"/>
              <a:gd name="connsiteX3" fmla="*/ 728249 w 728249"/>
              <a:gd name="connsiteY3" fmla="*/ 1369482 h 1388490"/>
              <a:gd name="connsiteX0" fmla="*/ 487618 w 487618"/>
              <a:gd name="connsiteY0" fmla="*/ 1369482 h 1369482"/>
              <a:gd name="connsiteX1" fmla="*/ 0 w 487618"/>
              <a:gd name="connsiteY1" fmla="*/ 1364427 h 1369482"/>
              <a:gd name="connsiteX2" fmla="*/ 31885 w 487618"/>
              <a:gd name="connsiteY2" fmla="*/ 0 h 1369482"/>
              <a:gd name="connsiteX3" fmla="*/ 487618 w 487618"/>
              <a:gd name="connsiteY3" fmla="*/ 1369482 h 1369482"/>
              <a:gd name="connsiteX0" fmla="*/ 571839 w 571839"/>
              <a:gd name="connsiteY0" fmla="*/ 1369482 h 1376459"/>
              <a:gd name="connsiteX1" fmla="*/ 0 w 571839"/>
              <a:gd name="connsiteY1" fmla="*/ 1376459 h 1376459"/>
              <a:gd name="connsiteX2" fmla="*/ 116106 w 571839"/>
              <a:gd name="connsiteY2" fmla="*/ 0 h 1376459"/>
              <a:gd name="connsiteX3" fmla="*/ 571839 w 571839"/>
              <a:gd name="connsiteY3" fmla="*/ 1369482 h 1376459"/>
              <a:gd name="connsiteX0" fmla="*/ 571839 w 571839"/>
              <a:gd name="connsiteY0" fmla="*/ 1369482 h 1376459"/>
              <a:gd name="connsiteX1" fmla="*/ 0 w 571839"/>
              <a:gd name="connsiteY1" fmla="*/ 1376459 h 1376459"/>
              <a:gd name="connsiteX2" fmla="*/ 67979 w 571839"/>
              <a:gd name="connsiteY2" fmla="*/ 0 h 1376459"/>
              <a:gd name="connsiteX3" fmla="*/ 571839 w 571839"/>
              <a:gd name="connsiteY3" fmla="*/ 1369482 h 1376459"/>
              <a:gd name="connsiteX0" fmla="*/ 588769 w 588769"/>
              <a:gd name="connsiteY0" fmla="*/ 1418467 h 1425444"/>
              <a:gd name="connsiteX1" fmla="*/ 16930 w 588769"/>
              <a:gd name="connsiteY1" fmla="*/ 1425444 h 1425444"/>
              <a:gd name="connsiteX2" fmla="*/ 0 w 588769"/>
              <a:gd name="connsiteY2" fmla="*/ 0 h 1425444"/>
              <a:gd name="connsiteX3" fmla="*/ 588769 w 588769"/>
              <a:gd name="connsiteY3" fmla="*/ 1418467 h 1425444"/>
            </a:gdLst>
            <a:ahLst/>
            <a:cxnLst>
              <a:cxn ang="0">
                <a:pos x="connsiteX0" y="connsiteY0"/>
              </a:cxn>
              <a:cxn ang="0">
                <a:pos x="connsiteX1" y="connsiteY1"/>
              </a:cxn>
              <a:cxn ang="0">
                <a:pos x="connsiteX2" y="connsiteY2"/>
              </a:cxn>
              <a:cxn ang="0">
                <a:pos x="connsiteX3" y="connsiteY3"/>
              </a:cxn>
            </a:cxnLst>
            <a:rect l="l" t="t" r="r" b="b"/>
            <a:pathLst>
              <a:path w="588769" h="1425444">
                <a:moveTo>
                  <a:pt x="588769" y="1418467"/>
                </a:moveTo>
                <a:lnTo>
                  <a:pt x="16930" y="1425444"/>
                </a:lnTo>
                <a:lnTo>
                  <a:pt x="0" y="0"/>
                </a:lnTo>
                <a:lnTo>
                  <a:pt x="588769" y="1418467"/>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等腰三角形 29"/>
          <p:cNvSpPr/>
          <p:nvPr/>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CB12293C-2570-4826-913E-F28EB67D7D3A}"/>
              </a:ext>
            </a:extLst>
          </p:cNvPr>
          <p:cNvSpPr txBox="1"/>
          <p:nvPr/>
        </p:nvSpPr>
        <p:spPr bwMode="auto">
          <a:xfrm>
            <a:off x="4789608" y="3985634"/>
            <a:ext cx="4874492" cy="707886"/>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en-US" altLang="zh-CN"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rPr>
              <a:t>Related Works</a:t>
            </a:r>
            <a:endParaRPr lang="zh-CN" altLang="en-US" sz="4000" b="0" spc="0" dirty="0">
              <a:solidFill>
                <a:srgbClr val="405E62"/>
              </a:solidFill>
              <a:effectLst>
                <a:outerShdw blurRad="25400" dist="25400" dir="2700000" algn="tl">
                  <a:srgbClr val="000000">
                    <a:alpha val="25000"/>
                  </a:srgbClr>
                </a:outerShdw>
              </a:effectLst>
              <a:latin typeface="Times New Roman" panose="02020603050405020304" pitchFamily="18" charset="0"/>
              <a:ea typeface="+mn-ea"/>
              <a:cs typeface="Times New Roman" panose="02020603050405020304" pitchFamily="18" charset="0"/>
              <a:sym typeface="+mn-lt"/>
            </a:endParaRPr>
          </a:p>
        </p:txBody>
      </p:sp>
      <p:grpSp>
        <p:nvGrpSpPr>
          <p:cNvPr id="2" name="组合 1">
            <a:extLst>
              <a:ext uri="{FF2B5EF4-FFF2-40B4-BE49-F238E27FC236}">
                <a16:creationId xmlns:a16="http://schemas.microsoft.com/office/drawing/2014/main" id="{C49FBB47-4223-4EAE-8FFA-F0C289624AD1}"/>
              </a:ext>
            </a:extLst>
          </p:cNvPr>
          <p:cNvGrpSpPr/>
          <p:nvPr/>
        </p:nvGrpSpPr>
        <p:grpSpPr>
          <a:xfrm>
            <a:off x="691700" y="1028694"/>
            <a:ext cx="3893974" cy="3893974"/>
            <a:chOff x="-630302" y="1714542"/>
            <a:chExt cx="4762837" cy="4762838"/>
          </a:xfrm>
        </p:grpSpPr>
        <p:sp>
          <p:nvSpPr>
            <p:cNvPr id="13" name="椭圆 12">
              <a:extLst>
                <a:ext uri="{FF2B5EF4-FFF2-40B4-BE49-F238E27FC236}">
                  <a16:creationId xmlns:a16="http://schemas.microsoft.com/office/drawing/2014/main" id="{C6AAF931-4AFB-44C8-B2B1-EED05478B0EA}"/>
                </a:ext>
              </a:extLst>
            </p:cNvPr>
            <p:cNvSpPr/>
            <p:nvPr/>
          </p:nvSpPr>
          <p:spPr>
            <a:xfrm>
              <a:off x="-630302" y="1714542"/>
              <a:ext cx="4762837" cy="4762838"/>
            </a:xfrm>
            <a:prstGeom prst="ellipse">
              <a:avLst/>
            </a:prstGeom>
            <a:gradFill>
              <a:gsLst>
                <a:gs pos="65000">
                  <a:srgbClr val="B6D3B7">
                    <a:alpha val="0"/>
                  </a:srgbClr>
                </a:gs>
                <a:gs pos="0">
                  <a:srgbClr val="52A4AE">
                    <a:alpha val="34000"/>
                  </a:srgbClr>
                </a:gs>
              </a:gsLst>
              <a:lin ang="5400000" scaled="1"/>
            </a:gradFill>
            <a:ln>
              <a:noFill/>
            </a:ln>
            <a:effec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sz="1600" dirty="0">
                <a:solidFill>
                  <a:schemeClr val="tx1"/>
                </a:solidFill>
                <a:cs typeface="+mn-ea"/>
                <a:sym typeface="+mn-lt"/>
              </a:endParaRPr>
            </a:p>
          </p:txBody>
        </p:sp>
        <p:sp>
          <p:nvSpPr>
            <p:cNvPr id="14" name="文本框 13">
              <a:extLst>
                <a:ext uri="{FF2B5EF4-FFF2-40B4-BE49-F238E27FC236}">
                  <a16:creationId xmlns:a16="http://schemas.microsoft.com/office/drawing/2014/main" id="{5DA345DF-5950-4C10-9BEC-077238A2F985}"/>
                </a:ext>
              </a:extLst>
            </p:cNvPr>
            <p:cNvSpPr txBox="1"/>
            <p:nvPr/>
          </p:nvSpPr>
          <p:spPr>
            <a:xfrm>
              <a:off x="-171601" y="2394188"/>
              <a:ext cx="3790331" cy="2710446"/>
            </a:xfrm>
            <a:prstGeom prst="rect">
              <a:avLst/>
            </a:prstGeom>
            <a:noFill/>
          </p:spPr>
          <p:txBody>
            <a:bodyPr wrap="square" rtlCol="0">
              <a:spAutoFit/>
            </a:bodyPr>
            <a:lstStyle/>
            <a:p>
              <a:pPr algn="ctr"/>
              <a:r>
                <a:rPr lang="en-US" altLang="zh-CN"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rPr>
                <a:t>02</a:t>
              </a:r>
              <a:endParaRPr lang="zh-CN" altLang="en-US" sz="13800" dirty="0">
                <a:gradFill>
                  <a:gsLst>
                    <a:gs pos="0">
                      <a:srgbClr val="B6D3B7"/>
                    </a:gs>
                    <a:gs pos="98000">
                      <a:srgbClr val="52A4AE"/>
                    </a:gs>
                  </a:gsLst>
                  <a:lin ang="5400000" scaled="1"/>
                </a:gradFill>
                <a:effectLst>
                  <a:outerShdw blurRad="25400" dist="25400" dir="2700000" algn="tl">
                    <a:srgbClr val="000000">
                      <a:alpha val="25000"/>
                    </a:srgbClr>
                  </a:outerShdw>
                </a:effectLst>
                <a:cs typeface="+mn-ea"/>
                <a:sym typeface="+mn-lt"/>
              </a:endParaRPr>
            </a:p>
          </p:txBody>
        </p:sp>
      </p:grpSp>
      <p:sp>
        <p:nvSpPr>
          <p:cNvPr id="31" name="等腰三角形 30"/>
          <p:cNvSpPr/>
          <p:nvPr/>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21"/>
          <p:cNvSpPr/>
          <p:nvPr/>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Lst>
            <a:ahLst/>
            <a:cxnLst>
              <a:cxn ang="0">
                <a:pos x="connsiteX0" y="connsiteY0"/>
              </a:cxn>
              <a:cxn ang="0">
                <a:pos x="connsiteX1" y="connsiteY1"/>
              </a:cxn>
              <a:cxn ang="0">
                <a:pos x="connsiteX2" y="connsiteY2"/>
              </a:cxn>
              <a:cxn ang="0">
                <a:pos x="connsiteX3" y="connsiteY3"/>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21"/>
          <p:cNvSpPr/>
          <p:nvPr/>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75156 w 889348"/>
              <a:gd name="connsiteY0" fmla="*/ 789139 h 864296"/>
              <a:gd name="connsiteX1" fmla="*/ 0 w 889348"/>
              <a:gd name="connsiteY1" fmla="*/ 0 h 864296"/>
              <a:gd name="connsiteX2" fmla="*/ 889348 w 889348"/>
              <a:gd name="connsiteY2" fmla="*/ 864296 h 864296"/>
              <a:gd name="connsiteX3" fmla="*/ 75156 w 889348"/>
              <a:gd name="connsiteY3" fmla="*/ 789139 h 864296"/>
              <a:gd name="connsiteX0" fmla="*/ 0 w 814192"/>
              <a:gd name="connsiteY0" fmla="*/ 750503 h 825660"/>
              <a:gd name="connsiteX1" fmla="*/ 588106 w 814192"/>
              <a:gd name="connsiteY1" fmla="*/ 0 h 825660"/>
              <a:gd name="connsiteX2" fmla="*/ 814192 w 814192"/>
              <a:gd name="connsiteY2" fmla="*/ 825660 h 825660"/>
              <a:gd name="connsiteX3" fmla="*/ 0 w 814192"/>
              <a:gd name="connsiteY3" fmla="*/ 750503 h 825660"/>
              <a:gd name="connsiteX0" fmla="*/ 0 w 852829"/>
              <a:gd name="connsiteY0" fmla="*/ 698988 h 825660"/>
              <a:gd name="connsiteX1" fmla="*/ 626743 w 852829"/>
              <a:gd name="connsiteY1" fmla="*/ 0 h 825660"/>
              <a:gd name="connsiteX2" fmla="*/ 852829 w 852829"/>
              <a:gd name="connsiteY2" fmla="*/ 825660 h 825660"/>
              <a:gd name="connsiteX3" fmla="*/ 0 w 852829"/>
              <a:gd name="connsiteY3" fmla="*/ 698988 h 825660"/>
              <a:gd name="connsiteX0" fmla="*/ 0 w 839950"/>
              <a:gd name="connsiteY0" fmla="*/ 698988 h 864297"/>
              <a:gd name="connsiteX1" fmla="*/ 626743 w 839950"/>
              <a:gd name="connsiteY1" fmla="*/ 0 h 864297"/>
              <a:gd name="connsiteX2" fmla="*/ 839950 w 839950"/>
              <a:gd name="connsiteY2" fmla="*/ 864297 h 864297"/>
              <a:gd name="connsiteX3" fmla="*/ 0 w 839950"/>
              <a:gd name="connsiteY3" fmla="*/ 698988 h 864297"/>
              <a:gd name="connsiteX0" fmla="*/ 0 w 988057"/>
              <a:gd name="connsiteY0" fmla="*/ 698988 h 1218466"/>
              <a:gd name="connsiteX1" fmla="*/ 626743 w 988057"/>
              <a:gd name="connsiteY1" fmla="*/ 0 h 1218466"/>
              <a:gd name="connsiteX2" fmla="*/ 988057 w 988057"/>
              <a:gd name="connsiteY2" fmla="*/ 1218466 h 1218466"/>
              <a:gd name="connsiteX3" fmla="*/ 0 w 988057"/>
              <a:gd name="connsiteY3" fmla="*/ 698988 h 1218466"/>
              <a:gd name="connsiteX0" fmla="*/ 0 w 1702129"/>
              <a:gd name="connsiteY0" fmla="*/ 666791 h 1186269"/>
              <a:gd name="connsiteX1" fmla="*/ 1702129 w 1702129"/>
              <a:gd name="connsiteY1" fmla="*/ 0 h 1186269"/>
              <a:gd name="connsiteX2" fmla="*/ 988057 w 1702129"/>
              <a:gd name="connsiteY2" fmla="*/ 1186269 h 1186269"/>
              <a:gd name="connsiteX3" fmla="*/ 0 w 1702129"/>
              <a:gd name="connsiteY3" fmla="*/ 666791 h 1186269"/>
              <a:gd name="connsiteX0" fmla="*/ 0 w 988057"/>
              <a:gd name="connsiteY0" fmla="*/ 2639970 h 3159448"/>
              <a:gd name="connsiteX1" fmla="*/ 65835 w 988057"/>
              <a:gd name="connsiteY1" fmla="*/ 0 h 3159448"/>
              <a:gd name="connsiteX2" fmla="*/ 988057 w 988057"/>
              <a:gd name="connsiteY2" fmla="*/ 3159448 h 3159448"/>
              <a:gd name="connsiteX3" fmla="*/ 0 w 988057"/>
              <a:gd name="connsiteY3" fmla="*/ 2639970 h 3159448"/>
              <a:gd name="connsiteX0" fmla="*/ 0 w 1697920"/>
              <a:gd name="connsiteY0" fmla="*/ 2639970 h 2639970"/>
              <a:gd name="connsiteX1" fmla="*/ 65835 w 1697920"/>
              <a:gd name="connsiteY1" fmla="*/ 0 h 2639970"/>
              <a:gd name="connsiteX2" fmla="*/ 1697920 w 1697920"/>
              <a:gd name="connsiteY2" fmla="*/ 1414870 h 2639970"/>
              <a:gd name="connsiteX3" fmla="*/ 0 w 1697920"/>
              <a:gd name="connsiteY3" fmla="*/ 2639970 h 2639970"/>
              <a:gd name="connsiteX0" fmla="*/ 0 w 1697920"/>
              <a:gd name="connsiteY0" fmla="*/ 2760286 h 2760286"/>
              <a:gd name="connsiteX1" fmla="*/ 77866 w 1697920"/>
              <a:gd name="connsiteY1" fmla="*/ 0 h 2760286"/>
              <a:gd name="connsiteX2" fmla="*/ 1697920 w 1697920"/>
              <a:gd name="connsiteY2" fmla="*/ 1535186 h 2760286"/>
              <a:gd name="connsiteX3" fmla="*/ 0 w 1697920"/>
              <a:gd name="connsiteY3" fmla="*/ 2760286 h 2760286"/>
              <a:gd name="connsiteX0" fmla="*/ 764345 w 1620054"/>
              <a:gd name="connsiteY0" fmla="*/ 2327149 h 2327149"/>
              <a:gd name="connsiteX1" fmla="*/ 0 w 1620054"/>
              <a:gd name="connsiteY1" fmla="*/ 0 h 2327149"/>
              <a:gd name="connsiteX2" fmla="*/ 1620054 w 1620054"/>
              <a:gd name="connsiteY2" fmla="*/ 1535186 h 2327149"/>
              <a:gd name="connsiteX3" fmla="*/ 764345 w 1620054"/>
              <a:gd name="connsiteY3" fmla="*/ 2327149 h 2327149"/>
              <a:gd name="connsiteX0" fmla="*/ 1546397 w 2402106"/>
              <a:gd name="connsiteY0" fmla="*/ 1725570 h 1725570"/>
              <a:gd name="connsiteX1" fmla="*/ 0 w 2402106"/>
              <a:gd name="connsiteY1" fmla="*/ 0 h 1725570"/>
              <a:gd name="connsiteX2" fmla="*/ 2402106 w 2402106"/>
              <a:gd name="connsiteY2" fmla="*/ 933607 h 1725570"/>
              <a:gd name="connsiteX3" fmla="*/ 1546397 w 2402106"/>
              <a:gd name="connsiteY3" fmla="*/ 1725570 h 1725570"/>
              <a:gd name="connsiteX0" fmla="*/ 1546397 w 1656148"/>
              <a:gd name="connsiteY0" fmla="*/ 2897490 h 2897490"/>
              <a:gd name="connsiteX1" fmla="*/ 0 w 1656148"/>
              <a:gd name="connsiteY1" fmla="*/ 1171920 h 2897490"/>
              <a:gd name="connsiteX2" fmla="*/ 1656148 w 1656148"/>
              <a:gd name="connsiteY2" fmla="*/ 0 h 2897490"/>
              <a:gd name="connsiteX3" fmla="*/ 1546397 w 1656148"/>
              <a:gd name="connsiteY3" fmla="*/ 2897490 h 2897490"/>
              <a:gd name="connsiteX0" fmla="*/ 1459311 w 1569062"/>
              <a:gd name="connsiteY0" fmla="*/ 2897490 h 2897490"/>
              <a:gd name="connsiteX1" fmla="*/ 0 w 1569062"/>
              <a:gd name="connsiteY1" fmla="*/ 1229977 h 2897490"/>
              <a:gd name="connsiteX2" fmla="*/ 1569062 w 1569062"/>
              <a:gd name="connsiteY2" fmla="*/ 0 h 2897490"/>
              <a:gd name="connsiteX3" fmla="*/ 1459311 w 1569062"/>
              <a:gd name="connsiteY3" fmla="*/ 2897490 h 2897490"/>
            </a:gdLst>
            <a:ahLst/>
            <a:cxnLst>
              <a:cxn ang="0">
                <a:pos x="connsiteX0" y="connsiteY0"/>
              </a:cxn>
              <a:cxn ang="0">
                <a:pos x="connsiteX1" y="connsiteY1"/>
              </a:cxn>
              <a:cxn ang="0">
                <a:pos x="connsiteX2" y="connsiteY2"/>
              </a:cxn>
              <a:cxn ang="0">
                <a:pos x="connsiteX3" y="connsiteY3"/>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21"/>
          <p:cNvSpPr/>
          <p:nvPr/>
        </p:nvSpPr>
        <p:spPr>
          <a:xfrm rot="19016716">
            <a:off x="7438188" y="1637027"/>
            <a:ext cx="686162"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Lst>
            <a:ahLst/>
            <a:cxnLst>
              <a:cxn ang="0">
                <a:pos x="connsiteX0" y="connsiteY0"/>
              </a:cxn>
              <a:cxn ang="0">
                <a:pos x="connsiteX1" y="connsiteY1"/>
              </a:cxn>
              <a:cxn ang="0">
                <a:pos x="connsiteX2" y="connsiteY2"/>
              </a:cxn>
              <a:cxn ang="0">
                <a:pos x="connsiteX3" y="connsiteY3"/>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21"/>
          <p:cNvSpPr/>
          <p:nvPr/>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Lst>
            <a:ahLst/>
            <a:cxnLst>
              <a:cxn ang="0">
                <a:pos x="connsiteX0" y="connsiteY0"/>
              </a:cxn>
              <a:cxn ang="0">
                <a:pos x="connsiteX1" y="connsiteY1"/>
              </a:cxn>
              <a:cxn ang="0">
                <a:pos x="connsiteX2" y="connsiteY2"/>
              </a:cxn>
              <a:cxn ang="0">
                <a:pos x="connsiteX3" y="connsiteY3"/>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等腰三角形 21"/>
          <p:cNvSpPr/>
          <p:nvPr/>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Lst>
            <a:ahLst/>
            <a:cxnLst>
              <a:cxn ang="0">
                <a:pos x="connsiteX0" y="connsiteY0"/>
              </a:cxn>
              <a:cxn ang="0">
                <a:pos x="connsiteX1" y="connsiteY1"/>
              </a:cxn>
              <a:cxn ang="0">
                <a:pos x="connsiteX2" y="connsiteY2"/>
              </a:cxn>
              <a:cxn ang="0">
                <a:pos x="connsiteX3" y="connsiteY3"/>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等腰三角形 21"/>
          <p:cNvSpPr/>
          <p:nvPr/>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 fmla="*/ 0 w 826718"/>
              <a:gd name="connsiteY0" fmla="*/ 851770 h 851770"/>
              <a:gd name="connsiteX1" fmla="*/ 37578 w 826718"/>
              <a:gd name="connsiteY1" fmla="*/ 0 h 851770"/>
              <a:gd name="connsiteX2" fmla="*/ 826718 w 826718"/>
              <a:gd name="connsiteY2" fmla="*/ 851770 h 851770"/>
              <a:gd name="connsiteX3" fmla="*/ 0 w 826718"/>
              <a:gd name="connsiteY3" fmla="*/ 851770 h 851770"/>
              <a:gd name="connsiteX0" fmla="*/ 0 w 1127342"/>
              <a:gd name="connsiteY0" fmla="*/ 851770 h 851770"/>
              <a:gd name="connsiteX1" fmla="*/ 37578 w 1127342"/>
              <a:gd name="connsiteY1" fmla="*/ 0 h 851770"/>
              <a:gd name="connsiteX2" fmla="*/ 1127342 w 1127342"/>
              <a:gd name="connsiteY2" fmla="*/ 425885 h 851770"/>
              <a:gd name="connsiteX3" fmla="*/ 0 w 1127342"/>
              <a:gd name="connsiteY3" fmla="*/ 851770 h 851770"/>
              <a:gd name="connsiteX0" fmla="*/ 288099 w 1089764"/>
              <a:gd name="connsiteY0" fmla="*/ 801665 h 801665"/>
              <a:gd name="connsiteX1" fmla="*/ 0 w 1089764"/>
              <a:gd name="connsiteY1" fmla="*/ 0 h 801665"/>
              <a:gd name="connsiteX2" fmla="*/ 1089764 w 1089764"/>
              <a:gd name="connsiteY2" fmla="*/ 425885 h 801665"/>
              <a:gd name="connsiteX3" fmla="*/ 288099 w 1089764"/>
              <a:gd name="connsiteY3" fmla="*/ 801665 h 801665"/>
              <a:gd name="connsiteX0" fmla="*/ 75156 w 1089764"/>
              <a:gd name="connsiteY0" fmla="*/ 789139 h 789139"/>
              <a:gd name="connsiteX1" fmla="*/ 0 w 1089764"/>
              <a:gd name="connsiteY1" fmla="*/ 0 h 789139"/>
              <a:gd name="connsiteX2" fmla="*/ 1089764 w 1089764"/>
              <a:gd name="connsiteY2" fmla="*/ 425885 h 789139"/>
              <a:gd name="connsiteX3" fmla="*/ 75156 w 1089764"/>
              <a:gd name="connsiteY3" fmla="*/ 789139 h 789139"/>
              <a:gd name="connsiteX0" fmla="*/ 487232 w 1089764"/>
              <a:gd name="connsiteY0" fmla="*/ 1153500 h 1153499"/>
              <a:gd name="connsiteX1" fmla="*/ 0 w 1089764"/>
              <a:gd name="connsiteY1" fmla="*/ 0 h 1153499"/>
              <a:gd name="connsiteX2" fmla="*/ 1089764 w 1089764"/>
              <a:gd name="connsiteY2" fmla="*/ 425885 h 1153499"/>
              <a:gd name="connsiteX3" fmla="*/ 487232 w 1089764"/>
              <a:gd name="connsiteY3" fmla="*/ 1153500 h 1153499"/>
              <a:gd name="connsiteX0" fmla="*/ 545691 w 1148223"/>
              <a:gd name="connsiteY0" fmla="*/ 912867 h 912866"/>
              <a:gd name="connsiteX1" fmla="*/ 0 w 1148223"/>
              <a:gd name="connsiteY1" fmla="*/ 1 h 912866"/>
              <a:gd name="connsiteX2" fmla="*/ 1148223 w 1148223"/>
              <a:gd name="connsiteY2" fmla="*/ 185252 h 912866"/>
              <a:gd name="connsiteX3" fmla="*/ 545691 w 1148223"/>
              <a:gd name="connsiteY3" fmla="*/ 912867 h 912866"/>
              <a:gd name="connsiteX0" fmla="*/ 545691 w 1113510"/>
              <a:gd name="connsiteY0" fmla="*/ 1200100 h 1200099"/>
              <a:gd name="connsiteX1" fmla="*/ 0 w 1113510"/>
              <a:gd name="connsiteY1" fmla="*/ 287234 h 1200099"/>
              <a:gd name="connsiteX2" fmla="*/ 1113511 w 1113510"/>
              <a:gd name="connsiteY2" fmla="*/ 0 h 1200099"/>
              <a:gd name="connsiteX3" fmla="*/ 545691 w 1113510"/>
              <a:gd name="connsiteY3" fmla="*/ 1200100 h 1200099"/>
              <a:gd name="connsiteX0" fmla="*/ 302414 w 1113511"/>
              <a:gd name="connsiteY0" fmla="*/ 1688683 h 1688683"/>
              <a:gd name="connsiteX1" fmla="*/ 0 w 1113511"/>
              <a:gd name="connsiteY1" fmla="*/ 287234 h 1688683"/>
              <a:gd name="connsiteX2" fmla="*/ 1113511 w 1113511"/>
              <a:gd name="connsiteY2" fmla="*/ 0 h 1688683"/>
              <a:gd name="connsiteX3" fmla="*/ 302414 w 1113511"/>
              <a:gd name="connsiteY3" fmla="*/ 1688683 h 1688683"/>
              <a:gd name="connsiteX0" fmla="*/ 302414 w 1209070"/>
              <a:gd name="connsiteY0" fmla="*/ 1401450 h 1401450"/>
              <a:gd name="connsiteX1" fmla="*/ 0 w 1209070"/>
              <a:gd name="connsiteY1" fmla="*/ 1 h 1401450"/>
              <a:gd name="connsiteX2" fmla="*/ 1209069 w 1209070"/>
              <a:gd name="connsiteY2" fmla="*/ 699361 h 1401450"/>
              <a:gd name="connsiteX3" fmla="*/ 302414 w 1209070"/>
              <a:gd name="connsiteY3" fmla="*/ 1401450 h 1401450"/>
              <a:gd name="connsiteX0" fmla="*/ 0 w 1451958"/>
              <a:gd name="connsiteY0" fmla="*/ 699715 h 699715"/>
              <a:gd name="connsiteX1" fmla="*/ 242889 w 1451958"/>
              <a:gd name="connsiteY1" fmla="*/ 1 h 699715"/>
              <a:gd name="connsiteX2" fmla="*/ 1451958 w 1451958"/>
              <a:gd name="connsiteY2" fmla="*/ 699361 h 699715"/>
              <a:gd name="connsiteX3" fmla="*/ 0 w 1451958"/>
              <a:gd name="connsiteY3" fmla="*/ 699715 h 699715"/>
              <a:gd name="connsiteX0" fmla="*/ 0 w 732805"/>
              <a:gd name="connsiteY0" fmla="*/ 699715 h 1431177"/>
              <a:gd name="connsiteX1" fmla="*/ 242889 w 732805"/>
              <a:gd name="connsiteY1" fmla="*/ 1 h 1431177"/>
              <a:gd name="connsiteX2" fmla="*/ 732804 w 732805"/>
              <a:gd name="connsiteY2" fmla="*/ 1431176 h 1431177"/>
              <a:gd name="connsiteX3" fmla="*/ 0 w 732805"/>
              <a:gd name="connsiteY3" fmla="*/ 699715 h 1431177"/>
              <a:gd name="connsiteX0" fmla="*/ 0 w 732804"/>
              <a:gd name="connsiteY0" fmla="*/ 424454 h 1155916"/>
              <a:gd name="connsiteX1" fmla="*/ 703793 w 732804"/>
              <a:gd name="connsiteY1" fmla="*/ 1 h 1155916"/>
              <a:gd name="connsiteX2" fmla="*/ 732804 w 732804"/>
              <a:gd name="connsiteY2" fmla="*/ 1155915 h 1155916"/>
              <a:gd name="connsiteX3" fmla="*/ 0 w 732804"/>
              <a:gd name="connsiteY3" fmla="*/ 424454 h 1155916"/>
              <a:gd name="connsiteX0" fmla="*/ 0 w 703794"/>
              <a:gd name="connsiteY0" fmla="*/ 424454 h 1436384"/>
              <a:gd name="connsiteX1" fmla="*/ 703793 w 703794"/>
              <a:gd name="connsiteY1" fmla="*/ 1 h 1436384"/>
              <a:gd name="connsiteX2" fmla="*/ 358875 w 703794"/>
              <a:gd name="connsiteY2" fmla="*/ 1436384 h 1436384"/>
              <a:gd name="connsiteX3" fmla="*/ 0 w 703794"/>
              <a:gd name="connsiteY3" fmla="*/ 424454 h 1436384"/>
              <a:gd name="connsiteX0" fmla="*/ 0 w 625213"/>
              <a:gd name="connsiteY0" fmla="*/ 0 h 1011930"/>
              <a:gd name="connsiteX1" fmla="*/ 625212 w 625213"/>
              <a:gd name="connsiteY1" fmla="*/ 76158 h 1011930"/>
              <a:gd name="connsiteX2" fmla="*/ 358875 w 625213"/>
              <a:gd name="connsiteY2" fmla="*/ 1011930 h 1011930"/>
              <a:gd name="connsiteX3" fmla="*/ 0 w 625213"/>
              <a:gd name="connsiteY3" fmla="*/ 0 h 1011930"/>
            </a:gdLst>
            <a:ahLst/>
            <a:cxnLst>
              <a:cxn ang="0">
                <a:pos x="connsiteX0" y="connsiteY0"/>
              </a:cxn>
              <a:cxn ang="0">
                <a:pos x="connsiteX1" y="connsiteY1"/>
              </a:cxn>
              <a:cxn ang="0">
                <a:pos x="connsiteX2" y="connsiteY2"/>
              </a:cxn>
              <a:cxn ang="0">
                <a:pos x="connsiteX3" y="connsiteY3"/>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27303394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104199"/>
            <a:ext cx="9803484" cy="3785652"/>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 2019,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Juna and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Dhananjayan</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found that because nails are located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farthest from the heart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nail diseases can act as a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strong indicator </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of problems within the human body. </a:t>
            </a:r>
          </a:p>
          <a:p>
            <a:pPr marL="914400" lvl="1" indent="-457200" algn="just">
              <a:spcAft>
                <a:spcPts val="1800"/>
              </a:spcAft>
              <a:buClr>
                <a:prstClr val="black"/>
              </a:buClr>
              <a:buFont typeface="Wingdings" panose="05000000000000000000" pitchFamily="2" charset="2"/>
              <a:buChar char="ü"/>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Classification of nail diseases would help indicate health problems. </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 2021,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Gollins</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and Berker</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found that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changes</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in color, size, shape, or textures of nails can be an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indicator</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of systemic diseases. </a:t>
            </a:r>
          </a:p>
          <a:p>
            <a:pPr marL="914400" lvl="1" indent="-457200" algn="just">
              <a:spcAft>
                <a:spcPts val="1800"/>
              </a:spcAft>
              <a:buClr>
                <a:prstClr val="black"/>
              </a:buClr>
              <a:buFont typeface="Wingdings" panose="05000000000000000000" pitchFamily="2" charset="2"/>
              <a:buChar char="ü"/>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They found that the ability to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interpret nail diseases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can help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guide</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diagnosis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and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management</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of a general medical patient. </a:t>
            </a:r>
          </a:p>
          <a:p>
            <a:pPr marL="914400" lvl="1" indent="-457200" algn="just">
              <a:spcAft>
                <a:spcPts val="1800"/>
              </a:spcAft>
              <a:buClr>
                <a:prstClr val="black"/>
              </a:buClr>
              <a:buFont typeface="Wingdings" panose="05000000000000000000" pitchFamily="2" charset="2"/>
              <a:buChar char="ü"/>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For example,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clubbing</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is often caused by a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thoracic disease</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58502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Related Works(1/5)</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2" name="Oval 13">
            <a:extLst>
              <a:ext uri="{FF2B5EF4-FFF2-40B4-BE49-F238E27FC236}">
                <a16:creationId xmlns:a16="http://schemas.microsoft.com/office/drawing/2014/main" id="{7D9D448D-FDCC-3235-70DB-84C6C73BE7DB}"/>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3" name="文字方塊 47">
            <a:extLst>
              <a:ext uri="{FF2B5EF4-FFF2-40B4-BE49-F238E27FC236}">
                <a16:creationId xmlns:a16="http://schemas.microsoft.com/office/drawing/2014/main" id="{4215B171-3740-C870-EA37-23593B78D9A8}"/>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3</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476395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104199"/>
            <a:ext cx="9803484" cy="3554819"/>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sz="2000" dirty="0">
                <a:latin typeface="Times New Roman" panose="02020603050405020304" pitchFamily="18" charset="0"/>
                <a:cs typeface="Times New Roman" panose="02020603050405020304" pitchFamily="18" charset="0"/>
              </a:rPr>
              <a:t>In 2017, </a:t>
            </a:r>
            <a:r>
              <a:rPr lang="en-US" sz="2000" dirty="0" err="1">
                <a:solidFill>
                  <a:srgbClr val="FF0000"/>
                </a:solidFill>
                <a:latin typeface="Times New Roman" panose="02020603050405020304" pitchFamily="18" charset="0"/>
                <a:cs typeface="Times New Roman" panose="02020603050405020304" pitchFamily="18" charset="0"/>
              </a:rPr>
              <a:t>Nijhawan</a:t>
            </a:r>
            <a:r>
              <a:rPr lang="en-US" sz="2000" dirty="0">
                <a:solidFill>
                  <a:srgbClr val="FF0000"/>
                </a:solidFill>
                <a:latin typeface="Times New Roman" panose="02020603050405020304" pitchFamily="18" charset="0"/>
                <a:cs typeface="Times New Roman" panose="02020603050405020304" pitchFamily="18" charset="0"/>
              </a:rPr>
              <a:t> et al. </a:t>
            </a:r>
            <a:r>
              <a:rPr lang="en-US" sz="2000" dirty="0">
                <a:latin typeface="Times New Roman" panose="02020603050405020304" pitchFamily="18" charset="0"/>
                <a:cs typeface="Times New Roman" panose="02020603050405020304" pitchFamily="18" charset="0"/>
              </a:rPr>
              <a:t>classified multiple nail diseases, one of which is </a:t>
            </a:r>
            <a:r>
              <a:rPr lang="en-US" sz="2000" dirty="0">
                <a:solidFill>
                  <a:schemeClr val="accent5"/>
                </a:solidFill>
                <a:latin typeface="Times New Roman" panose="02020603050405020304" pitchFamily="18" charset="0"/>
                <a:cs typeface="Times New Roman" panose="02020603050405020304" pitchFamily="18" charset="0"/>
              </a:rPr>
              <a:t>Beau’s lines</a:t>
            </a:r>
            <a:r>
              <a:rPr lang="en-US" sz="2000" dirty="0">
                <a:latin typeface="Times New Roman" panose="02020603050405020304" pitchFamily="18" charset="0"/>
                <a:cs typeface="Times New Roman" panose="02020603050405020304" pitchFamily="18" charset="0"/>
              </a:rPr>
              <a:t>, through a </a:t>
            </a:r>
            <a:r>
              <a:rPr lang="en-US" sz="2000" dirty="0">
                <a:solidFill>
                  <a:schemeClr val="accent5"/>
                </a:solidFill>
                <a:latin typeface="Times New Roman" panose="02020603050405020304" pitchFamily="18" charset="0"/>
                <a:cs typeface="Times New Roman" panose="02020603050405020304" pitchFamily="18" charset="0"/>
              </a:rPr>
              <a:t>hybrid Convolutional Neural Networks</a:t>
            </a:r>
            <a:r>
              <a:rPr lang="en-US" sz="2000" dirty="0">
                <a:latin typeface="Times New Roman" panose="02020603050405020304" pitchFamily="18" charset="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lgn="just">
              <a:spcAft>
                <a:spcPts val="1800"/>
              </a:spcAft>
              <a:buClr>
                <a:prstClr val="black"/>
              </a:buClr>
              <a:buFont typeface="Wingdings" panose="05000000000000000000" pitchFamily="2" charset="2"/>
              <a:buChar char="ü"/>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Though it could classify multiple nail diseases, it only attained an accuracy of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84.58%</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lgn="just">
              <a:spcAft>
                <a:spcPts val="1800"/>
              </a:spcAft>
              <a:buClr>
                <a:prstClr val="black"/>
              </a:buClr>
              <a:buFont typeface="Wingdings" panose="05000000000000000000" pitchFamily="2" charset="2"/>
              <a:buChar char="Ø"/>
              <a:defRPr/>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In 2019,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Yani</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et al.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classified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Terry’s nails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through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Inception V3</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and achieved an accuracy of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95.24%</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914400" lvl="1" indent="-457200" algn="just">
              <a:spcAft>
                <a:spcPts val="1800"/>
              </a:spcAft>
              <a:buClr>
                <a:prstClr val="black"/>
              </a:buClr>
              <a:buFont typeface="Wingdings" panose="05000000000000000000" pitchFamily="2" charset="2"/>
              <a:buChar char="ü"/>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The accuracy is high but it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only classifies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Terry’s nails, which is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not as applicable</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to the real world.</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58502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Related Works(2/5)</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2" name="Oval 13">
            <a:extLst>
              <a:ext uri="{FF2B5EF4-FFF2-40B4-BE49-F238E27FC236}">
                <a16:creationId xmlns:a16="http://schemas.microsoft.com/office/drawing/2014/main" id="{7D9D448D-FDCC-3235-70DB-84C6C73BE7DB}"/>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3" name="文字方塊 47">
            <a:extLst>
              <a:ext uri="{FF2B5EF4-FFF2-40B4-BE49-F238E27FC236}">
                <a16:creationId xmlns:a16="http://schemas.microsoft.com/office/drawing/2014/main" id="{4215B171-3740-C870-EA37-23593B78D9A8}"/>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4</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50021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a:extLst>
              <a:ext uri="{FF2B5EF4-FFF2-40B4-BE49-F238E27FC236}">
                <a16:creationId xmlns:a16="http://schemas.microsoft.com/office/drawing/2014/main" id="{621C470E-B5FC-4A55-84B0-E5CA3B68C7BA}"/>
              </a:ext>
            </a:extLst>
          </p:cNvPr>
          <p:cNvGrpSpPr/>
          <p:nvPr/>
        </p:nvGrpSpPr>
        <p:grpSpPr>
          <a:xfrm>
            <a:off x="199692" y="6490065"/>
            <a:ext cx="11792439" cy="87289"/>
            <a:chOff x="-1" y="4561840"/>
            <a:chExt cx="10485124" cy="101600"/>
          </a:xfrm>
          <a:gradFill>
            <a:gsLst>
              <a:gs pos="0">
                <a:srgbClr val="92BFB5"/>
              </a:gs>
              <a:gs pos="100000">
                <a:srgbClr val="52A4AE"/>
              </a:gs>
            </a:gsLst>
          </a:gradFill>
        </p:grpSpPr>
        <p:sp>
          <p:nvSpPr>
            <p:cNvPr id="54" name="矩形 53">
              <a:extLst>
                <a:ext uri="{FF2B5EF4-FFF2-40B4-BE49-F238E27FC236}">
                  <a16:creationId xmlns:a16="http://schemas.microsoft.com/office/drawing/2014/main" id="{43FFD6D5-4FFF-4A7B-B805-4E0F63E6E6ED}"/>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5" name="矩形 54">
              <a:extLst>
                <a:ext uri="{FF2B5EF4-FFF2-40B4-BE49-F238E27FC236}">
                  <a16:creationId xmlns:a16="http://schemas.microsoft.com/office/drawing/2014/main" id="{20A1879B-204B-42D8-A533-B3729E765BBC}"/>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6" name="矩形 55">
              <a:extLst>
                <a:ext uri="{FF2B5EF4-FFF2-40B4-BE49-F238E27FC236}">
                  <a16:creationId xmlns:a16="http://schemas.microsoft.com/office/drawing/2014/main" id="{1D7EBB7D-65BB-443D-9FAD-BD41B2DE405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sp>
          <p:nvSpPr>
            <p:cNvPr id="57" name="矩形 56">
              <a:extLst>
                <a:ext uri="{FF2B5EF4-FFF2-40B4-BE49-F238E27FC236}">
                  <a16:creationId xmlns:a16="http://schemas.microsoft.com/office/drawing/2014/main" id="{5373D392-ED7A-4FE4-A149-210797C80A50}"/>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B6913"/>
                </a:solidFill>
                <a:effectLst/>
                <a:uLnTx/>
                <a:uFillTx/>
                <a:cs typeface="+mn-ea"/>
                <a:sym typeface="+mn-lt"/>
              </a:endParaRPr>
            </a:p>
          </p:txBody>
        </p:sp>
      </p:grpSp>
      <p:sp>
        <p:nvSpPr>
          <p:cNvPr id="63" name="TextBox 72">
            <a:extLst>
              <a:ext uri="{FF2B5EF4-FFF2-40B4-BE49-F238E27FC236}">
                <a16:creationId xmlns:a16="http://schemas.microsoft.com/office/drawing/2014/main" id="{5254BD3D-40F5-4E64-B15B-1559556C1683}"/>
              </a:ext>
            </a:extLst>
          </p:cNvPr>
          <p:cNvSpPr txBox="1"/>
          <p:nvPr/>
        </p:nvSpPr>
        <p:spPr>
          <a:xfrm>
            <a:off x="1194170" y="2102041"/>
            <a:ext cx="9803484" cy="3323987"/>
          </a:xfrm>
          <a:prstGeom prst="rect">
            <a:avLst/>
          </a:prstGeom>
          <a:noFill/>
        </p:spPr>
        <p:txBody>
          <a:bodyPr wrap="square" rtlCol="0">
            <a:spAutoFit/>
          </a:bodyPr>
          <a:lstStyle/>
          <a:p>
            <a:endParaRPr lang="en-US" altLang="zh-CN" sz="2000" dirty="0">
              <a:latin typeface="Times New Roman" panose="02020603050405020304" pitchFamily="18" charset="0"/>
              <a:cs typeface="Times New Roman" panose="02020603050405020304" pitchFamily="18" charset="0"/>
              <a:sym typeface="+mn-lt"/>
            </a:endParaRPr>
          </a:p>
          <a:p>
            <a:pPr marL="342900" indent="-342900" algn="just">
              <a:spcAft>
                <a:spcPts val="1800"/>
              </a:spcAft>
              <a:buClr>
                <a:prstClr val="black"/>
              </a:buClr>
              <a:buFont typeface="Wingdings" panose="05000000000000000000" pitchFamily="2" charset="2"/>
              <a:buChar char="Ø"/>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 2021,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Abdulhadi</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et al.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classified multiple nail diseases including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clubbing</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through five different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pretrained Convolutional Neural Networks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err="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AlexNet</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VGG16, </a:t>
            </a:r>
            <a:r>
              <a:rPr lang="en-US" altLang="zh-TW" sz="2000" dirty="0" err="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GoogleNet</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ResNet50 and DenseNet201). </a:t>
            </a:r>
          </a:p>
          <a:p>
            <a:pPr marL="914400" lvl="1" indent="-457200" algn="just">
              <a:spcAft>
                <a:spcPts val="1800"/>
              </a:spcAft>
              <a:buClr>
                <a:prstClr val="black"/>
              </a:buClr>
              <a:buFont typeface="Wingdings" panose="05000000000000000000" pitchFamily="2" charset="2"/>
              <a:buChar char="ü"/>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Though they were able to reach an accuracy of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96.39%</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their dataset contained only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70</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images per nail disease, making their model </a:t>
            </a:r>
            <a:r>
              <a:rPr lang="en-US" altLang="zh-TW" sz="2000"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less generalized</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lgn="just">
              <a:spcAft>
                <a:spcPts val="1800"/>
              </a:spcAft>
              <a:buClr>
                <a:prstClr val="black"/>
              </a:buClr>
              <a:buFont typeface="Wingdings" panose="05000000000000000000" pitchFamily="2" charset="2"/>
              <a:buChar char="Ø"/>
              <a:defRPr/>
            </a:pP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 2021,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Niu</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et al.</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reviewed </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attention mechanism </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in many models in recent years and found that it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increases</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both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efficiency</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and the </a:t>
            </a:r>
            <a:r>
              <a:rPr lang="en-US" altLang="zh-TW" sz="2000" dirty="0">
                <a:solidFill>
                  <a:schemeClr val="accent5"/>
                </a:solidFill>
                <a:latin typeface="Times New Roman" panose="02020603050405020304" pitchFamily="18" charset="0"/>
                <a:ea typeface="標楷體" panose="03000509000000000000" pitchFamily="65" charset="-120"/>
                <a:cs typeface="Times New Roman" panose="02020603050405020304" pitchFamily="18" charset="0"/>
              </a:rPr>
              <a:t>accuracy</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of perceptual information processing. </a:t>
            </a:r>
          </a:p>
        </p:txBody>
      </p:sp>
      <p:grpSp>
        <p:nvGrpSpPr>
          <p:cNvPr id="64" name="组合 63">
            <a:extLst>
              <a:ext uri="{FF2B5EF4-FFF2-40B4-BE49-F238E27FC236}">
                <a16:creationId xmlns:a16="http://schemas.microsoft.com/office/drawing/2014/main" id="{86B6586C-B211-4B58-A356-441EC4343353}"/>
              </a:ext>
            </a:extLst>
          </p:cNvPr>
          <p:cNvGrpSpPr/>
          <p:nvPr/>
        </p:nvGrpSpPr>
        <p:grpSpPr>
          <a:xfrm>
            <a:off x="199694" y="1769831"/>
            <a:ext cx="11792437" cy="116997"/>
            <a:chOff x="-1" y="4561840"/>
            <a:chExt cx="10485124" cy="101600"/>
          </a:xfrm>
          <a:gradFill>
            <a:gsLst>
              <a:gs pos="0">
                <a:srgbClr val="92BFB5"/>
              </a:gs>
              <a:gs pos="100000">
                <a:srgbClr val="52A4AE"/>
              </a:gs>
            </a:gsLst>
          </a:gradFill>
        </p:grpSpPr>
        <p:sp>
          <p:nvSpPr>
            <p:cNvPr id="65" name="矩形 64">
              <a:extLst>
                <a:ext uri="{FF2B5EF4-FFF2-40B4-BE49-F238E27FC236}">
                  <a16:creationId xmlns:a16="http://schemas.microsoft.com/office/drawing/2014/main" id="{9802CCCD-3FC0-41D7-B4E0-208BF4B12D84}"/>
                </a:ext>
              </a:extLst>
            </p:cNvPr>
            <p:cNvSpPr/>
            <p:nvPr/>
          </p:nvSpPr>
          <p:spPr>
            <a:xfrm>
              <a:off x="-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6" name="矩形 65">
              <a:extLst>
                <a:ext uri="{FF2B5EF4-FFF2-40B4-BE49-F238E27FC236}">
                  <a16:creationId xmlns:a16="http://schemas.microsoft.com/office/drawing/2014/main" id="{3424FAB0-E395-4F07-B847-200C66C70DD1}"/>
                </a:ext>
              </a:extLst>
            </p:cNvPr>
            <p:cNvSpPr/>
            <p:nvPr/>
          </p:nvSpPr>
          <p:spPr>
            <a:xfrm>
              <a:off x="2621280"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7" name="矩形 66">
              <a:extLst>
                <a:ext uri="{FF2B5EF4-FFF2-40B4-BE49-F238E27FC236}">
                  <a16:creationId xmlns:a16="http://schemas.microsoft.com/office/drawing/2014/main" id="{B36DC379-FF37-43F7-89F3-430A7F8475BE}"/>
                </a:ext>
              </a:extLst>
            </p:cNvPr>
            <p:cNvSpPr/>
            <p:nvPr/>
          </p:nvSpPr>
          <p:spPr>
            <a:xfrm>
              <a:off x="5242561"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8" name="矩形 67">
              <a:extLst>
                <a:ext uri="{FF2B5EF4-FFF2-40B4-BE49-F238E27FC236}">
                  <a16:creationId xmlns:a16="http://schemas.microsoft.com/office/drawing/2014/main" id="{049878A4-0713-4A1B-AD2A-27D9AA7E2B6A}"/>
                </a:ext>
              </a:extLst>
            </p:cNvPr>
            <p:cNvSpPr/>
            <p:nvPr/>
          </p:nvSpPr>
          <p:spPr>
            <a:xfrm>
              <a:off x="7863842" y="4561840"/>
              <a:ext cx="2621281" cy="101600"/>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sp>
        <p:nvSpPr>
          <p:cNvPr id="27" name="文本框 26"/>
          <p:cNvSpPr txBox="1"/>
          <p:nvPr/>
        </p:nvSpPr>
        <p:spPr>
          <a:xfrm>
            <a:off x="507059" y="597133"/>
            <a:ext cx="3585020" cy="584775"/>
          </a:xfrm>
          <a:prstGeom prst="rect">
            <a:avLst/>
          </a:prstGeom>
          <a:noFill/>
        </p:spPr>
        <p:txBody>
          <a:bodyPr wrap="none" rtlCol="0">
            <a:spAutoFit/>
            <a:scene3d>
              <a:camera prst="orthographicFront"/>
              <a:lightRig rig="threePt" dir="t"/>
            </a:scene3d>
            <a:sp3d contourW="12700"/>
          </a:bodyPr>
          <a:lstStyle/>
          <a:p>
            <a:pPr lvl="0">
              <a:defRPr/>
            </a:pPr>
            <a:r>
              <a:rPr lang="en-US" altLang="zh-CN"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rPr>
              <a:t>Related Works(3/5)</a:t>
            </a:r>
            <a:endParaRPr lang="zh-CN" altLang="en-US" sz="3200" b="1" dirty="0">
              <a:solidFill>
                <a:schemeClr val="tx1">
                  <a:lumMod val="85000"/>
                  <a:lumOff val="15000"/>
                </a:schemeClr>
              </a:solidFill>
              <a:latin typeface="Times New Roman" panose="02020603050405020304" pitchFamily="18" charset="0"/>
              <a:cs typeface="Times New Roman" panose="02020603050405020304" pitchFamily="18" charset="0"/>
              <a:sym typeface="+mn-lt"/>
            </a:endParaRPr>
          </a:p>
        </p:txBody>
      </p:sp>
      <p:sp>
        <p:nvSpPr>
          <p:cNvPr id="3" name="Oval 13">
            <a:extLst>
              <a:ext uri="{FF2B5EF4-FFF2-40B4-BE49-F238E27FC236}">
                <a16:creationId xmlns:a16="http://schemas.microsoft.com/office/drawing/2014/main" id="{9DC91358-50BF-E7D8-E0DB-6FC8FE197B6A}"/>
              </a:ext>
            </a:extLst>
          </p:cNvPr>
          <p:cNvSpPr>
            <a:spLocks noChangeArrowheads="1"/>
          </p:cNvSpPr>
          <p:nvPr/>
        </p:nvSpPr>
        <p:spPr bwMode="auto">
          <a:xfrm>
            <a:off x="11213910" y="5876389"/>
            <a:ext cx="1956179" cy="1963221"/>
          </a:xfrm>
          <a:prstGeom prst="ellipse">
            <a:avLst/>
          </a:prstGeom>
          <a:solidFill>
            <a:srgbClr val="52A4AE"/>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rgbClr val="5AADCE"/>
              </a:solidFill>
              <a:effectLst/>
              <a:uLnTx/>
              <a:uFillTx/>
              <a:cs typeface="+mn-ea"/>
              <a:sym typeface="+mn-lt"/>
            </a:endParaRPr>
          </a:p>
        </p:txBody>
      </p:sp>
      <p:sp>
        <p:nvSpPr>
          <p:cNvPr id="4" name="文字方塊 47">
            <a:extLst>
              <a:ext uri="{FF2B5EF4-FFF2-40B4-BE49-F238E27FC236}">
                <a16:creationId xmlns:a16="http://schemas.microsoft.com/office/drawing/2014/main" id="{6FAD845E-0765-48C7-FF23-FD543433297C}"/>
              </a:ext>
            </a:extLst>
          </p:cNvPr>
          <p:cNvSpPr txBox="1"/>
          <p:nvPr/>
        </p:nvSpPr>
        <p:spPr>
          <a:xfrm>
            <a:off x="11628321" y="6299566"/>
            <a:ext cx="485635"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5</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61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w0svw4v">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48717</TotalTime>
  <Words>2816</Words>
  <Application>Microsoft Macintosh PowerPoint</Application>
  <PresentationFormat>Widescreen</PresentationFormat>
  <Paragraphs>307</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微软雅黑</vt:lpstr>
      <vt:lpstr>SimSun</vt:lpstr>
      <vt:lpstr>Arial</vt:lpstr>
      <vt:lpstr>Calibri</vt:lpstr>
      <vt:lpstr>Cambria Math</vt:lpstr>
      <vt:lpstr>Times New Roman</vt:lpstr>
      <vt:lpstr>Wingdings</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Samantha Shih</cp:lastModifiedBy>
  <cp:revision>297</cp:revision>
  <dcterms:created xsi:type="dcterms:W3CDTF">2021-04-15T07:04:59Z</dcterms:created>
  <dcterms:modified xsi:type="dcterms:W3CDTF">2022-11-16T03:17:35Z</dcterms:modified>
</cp:coreProperties>
</file>